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9" r:id="rId2"/>
    <p:sldId id="271" r:id="rId3"/>
    <p:sldId id="272" r:id="rId4"/>
    <p:sldId id="273" r:id="rId5"/>
    <p:sldId id="274" r:id="rId6"/>
    <p:sldId id="275" r:id="rId7"/>
    <p:sldId id="313" r:id="rId8"/>
    <p:sldId id="277" r:id="rId9"/>
    <p:sldId id="322" r:id="rId10"/>
    <p:sldId id="327" r:id="rId11"/>
    <p:sldId id="289" r:id="rId12"/>
    <p:sldId id="315" r:id="rId13"/>
    <p:sldId id="279" r:id="rId14"/>
    <p:sldId id="324" r:id="rId15"/>
    <p:sldId id="325" r:id="rId16"/>
    <p:sldId id="292" r:id="rId17"/>
    <p:sldId id="278" r:id="rId18"/>
    <p:sldId id="328" r:id="rId19"/>
    <p:sldId id="280" r:id="rId20"/>
    <p:sldId id="281" r:id="rId21"/>
    <p:sldId id="282" r:id="rId22"/>
    <p:sldId id="284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283" r:id="rId38"/>
    <p:sldId id="286" r:id="rId39"/>
    <p:sldId id="287" r:id="rId40"/>
    <p:sldId id="307" r:id="rId41"/>
    <p:sldId id="308" r:id="rId42"/>
    <p:sldId id="309" r:id="rId43"/>
    <p:sldId id="310" r:id="rId44"/>
    <p:sldId id="311" r:id="rId45"/>
    <p:sldId id="261" r:id="rId46"/>
  </p:sldIdLst>
  <p:sldSz cx="12192000" cy="6858000"/>
  <p:notesSz cx="6858000" cy="9144000"/>
  <p:defaultTextStyle>
    <a:defPPr>
      <a:defRPr lang="es-MX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404040"/>
    <a:srgbClr val="DEC9A2"/>
    <a:srgbClr val="A42145"/>
    <a:srgbClr val="BF965B"/>
    <a:srgbClr val="245C4F"/>
    <a:srgbClr val="6E152E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86449"/>
  </p:normalViewPr>
  <p:slideViewPr>
    <p:cSldViewPr snapToGrid="0" snapToObjects="1">
      <p:cViewPr varScale="1">
        <p:scale>
          <a:sx n="95" d="100"/>
          <a:sy n="95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200" d="100"/>
        <a:sy n="200" d="100"/>
      </p:scale>
      <p:origin x="0" y="-14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9DE75A5-C370-C94A-A5DD-9C6687DCD07F}" type="datetimeFigureOut">
              <a:rPr lang="es-ES_tradnl"/>
              <a:pPr>
                <a:defRPr/>
              </a:pPr>
              <a:t>17/10/23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5F6960-6159-EB40-AE6C-9DA69CD635A7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413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2E9CEEB-55C1-BA4B-9C7F-7D205D4C1BDF}" type="datetimeFigureOut">
              <a:rPr lang="es-MX"/>
              <a:pPr>
                <a:defRPr/>
              </a:pPr>
              <a:t>17/10/23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 noProof="0"/>
              <a:t>Haga clic para modificar los estilos de texto del patrón</a:t>
            </a:r>
          </a:p>
          <a:p>
            <a:pPr lvl="1"/>
            <a:r>
              <a:rPr lang="es-MX" noProof="0"/>
              <a:t>Segundo nivel</a:t>
            </a:r>
          </a:p>
          <a:p>
            <a:pPr lvl="2"/>
            <a:r>
              <a:rPr lang="es-MX" noProof="0"/>
              <a:t>Tercer nivel</a:t>
            </a:r>
          </a:p>
          <a:p>
            <a:pPr lvl="3"/>
            <a:r>
              <a:rPr lang="es-MX" noProof="0"/>
              <a:t>Cuarto nivel</a:t>
            </a:r>
          </a:p>
          <a:p>
            <a:pPr lvl="4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4467E51-A87B-A848-A548-F831EEC7DB89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55284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The sigmoid function has the advantage of being differentiable, which LOGISTIC FUNCTION we will see later is important for the weight-learning algorithm. Notice that both functions have a threshold (either hard or soft) at zero.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threshold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activation function, which outputs 1 when the input is positive and 0 otherwise. (Sometimes 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sign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function is used instead, which outputs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+/- 1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depending on the sign of the input.)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D7C5C6-CA2C-4AF4-867D-4C63480F3D6D}" type="slidenum">
              <a:rPr lang="es-ES_tradnl" altLang="es-MX" smtClean="0"/>
              <a:pPr>
                <a:defRPr/>
              </a:pPr>
              <a:t>17</a:t>
            </a:fld>
            <a:endParaRPr lang="es-ES_tradnl" altLang="es-MX"/>
          </a:p>
        </p:txBody>
      </p:sp>
    </p:spTree>
    <p:extLst>
      <p:ext uri="{BB962C8B-B14F-4D97-AF65-F5344CB8AC3E}">
        <p14:creationId xmlns:p14="http://schemas.microsoft.com/office/powerpoint/2010/main" val="158380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Regresión-&gt;</a:t>
            </a:r>
            <a:r>
              <a:rPr lang="es-MX" baseline="0" dirty="0"/>
              <a:t> función identidad, Clasificación binaria -&gt; sigmoide Clasificación multiclase -&gt; softmax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D7C5C6-CA2C-4AF4-867D-4C63480F3D6D}" type="slidenum">
              <a:rPr lang="es-ES_tradnl" altLang="es-MX" smtClean="0"/>
              <a:pPr>
                <a:defRPr/>
              </a:pPr>
              <a:t>18</a:t>
            </a:fld>
            <a:endParaRPr lang="es-ES_tradnl" altLang="es-MX"/>
          </a:p>
        </p:txBody>
      </p:sp>
    </p:spTree>
    <p:extLst>
      <p:ext uri="{BB962C8B-B14F-4D97-AF65-F5344CB8AC3E}">
        <p14:creationId xmlns:p14="http://schemas.microsoft.com/office/powerpoint/2010/main" val="75671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A833211-A335-4340-944B-869AC0A434BC}" type="slidenum">
              <a:rPr lang="es-ES_tradnl" altLang="es-MX" sz="1200" smtClean="0"/>
              <a:pPr/>
              <a:t>24</a:t>
            </a:fld>
            <a:endParaRPr lang="es-ES_tradnl" altLang="es-MX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506694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327ABA8-47A2-4373-899D-055722B432A6}" type="slidenum">
              <a:rPr lang="es-ES_tradnl" altLang="es-MX" sz="1200" smtClean="0"/>
              <a:pPr/>
              <a:t>25</a:t>
            </a:fld>
            <a:endParaRPr lang="es-ES_tradnl" altLang="es-MX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676571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24EAD2-C02C-4B9E-B53A-8952DEF07B11}" type="slidenum">
              <a:rPr lang="es-ES_tradnl" altLang="es-MX" sz="1200" smtClean="0"/>
              <a:pPr/>
              <a:t>29</a:t>
            </a:fld>
            <a:endParaRPr lang="es-ES_tradnl" altLang="es-MX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4106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A6FE168-0CA8-48B4-B86E-38D899C2ED73}" type="slidenum">
              <a:rPr lang="es-ES_tradnl" altLang="es-MX" sz="1200" smtClean="0"/>
              <a:pPr/>
              <a:t>31</a:t>
            </a:fld>
            <a:endParaRPr lang="es-ES_tradnl" altLang="es-MX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s-ES_tradnl" altLang="es-MX" dirty="0"/>
              <a:t>Una neurona envía su salida a otras por su axón.</a:t>
            </a:r>
          </a:p>
          <a:p>
            <a:r>
              <a:rPr lang="es-ES_tradnl" altLang="es-MX" dirty="0"/>
              <a:t>El axón lleva la información por medio de diferencias de potencial, o señales de corriente, que dependen del potencial de la neurona. </a:t>
            </a:r>
          </a:p>
          <a:p>
            <a:r>
              <a:rPr lang="es-ES_tradnl" altLang="es-MX" dirty="0"/>
              <a:t>Este proceso es modelado por la función u(.).</a:t>
            </a:r>
          </a:p>
          <a:p>
            <a:r>
              <a:rPr lang="es-ES_tradnl" altLang="es-MX" dirty="0"/>
              <a:t>La neurona recoge señales por sus sinapsis sumando todas las influencias excitadoras e inhibidoras.</a:t>
            </a:r>
          </a:p>
          <a:p>
            <a:r>
              <a:rPr lang="es-ES_tradnl" altLang="es-MX" dirty="0"/>
              <a:t>Si las influencias excitadoras positivas dominan, entonces la neurona da una señal positiva y manda un mensaje a otras neuronas por sus </a:t>
            </a:r>
            <a:r>
              <a:rPr lang="es-ES_tradnl" altLang="es-MX" dirty="0" err="1"/>
              <a:t>sinápsis</a:t>
            </a:r>
            <a:r>
              <a:rPr lang="es-ES_tradnl" altLang="es-MX" dirty="0"/>
              <a:t> de salida.</a:t>
            </a:r>
          </a:p>
          <a:p>
            <a:r>
              <a:rPr lang="es-ES_tradnl" altLang="es-MX" dirty="0"/>
              <a:t>En este sentido la neurona puede ser modelada como una simple función escalón f(.).</a:t>
            </a:r>
          </a:p>
          <a:p>
            <a:r>
              <a:rPr lang="es-ES_tradnl" altLang="es-MX" dirty="0"/>
              <a:t>La neurona se activa si la fuerza combinada de la señal de entrada es superior a un cierto nivel, en el caso general el valor de activación de la neurona viene dado por una función de activación f(.).</a:t>
            </a:r>
          </a:p>
          <a:p>
            <a:endParaRPr lang="es-ES_tradnl" altLang="es-MX" dirty="0"/>
          </a:p>
          <a:p>
            <a:endParaRPr lang="es-ES_tradnl" altLang="es-MX" dirty="0"/>
          </a:p>
        </p:txBody>
      </p:sp>
    </p:spTree>
    <p:extLst>
      <p:ext uri="{BB962C8B-B14F-4D97-AF65-F5344CB8AC3E}">
        <p14:creationId xmlns:p14="http://schemas.microsoft.com/office/powerpoint/2010/main" val="2293577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2006600" y="2449406"/>
            <a:ext cx="8178800" cy="0"/>
          </a:xfrm>
          <a:prstGeom prst="line">
            <a:avLst/>
          </a:prstGeom>
          <a:ln w="38100">
            <a:solidFill>
              <a:srgbClr val="BC9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2"/>
          <p:cNvSpPr>
            <a:spLocks noGrp="1"/>
          </p:cNvSpPr>
          <p:nvPr>
            <p:ph idx="1"/>
          </p:nvPr>
        </p:nvSpPr>
        <p:spPr>
          <a:xfrm>
            <a:off x="363220" y="2672290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363220" y="1035736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245C4F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_tradnl"/>
              <a:t>Clic para editar título</a:t>
            </a:r>
            <a:endParaRPr lang="es-MX" dirty="0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FF5C2-D6EA-9C48-827C-49AC53D584BD}" type="datetimeFigureOut">
              <a:rPr lang="es-MX"/>
              <a:pPr>
                <a:defRPr/>
              </a:pPr>
              <a:t>17/10/23</a:t>
            </a:fld>
            <a:endParaRPr lang="es-MX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78B86-5A4F-6745-A86A-42EE9FAAECBB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9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718" y="4995176"/>
            <a:ext cx="2213042" cy="76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95176"/>
            <a:ext cx="1762897" cy="7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10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43175" y="2662687"/>
            <a:ext cx="6496167" cy="865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43175" y="3898145"/>
            <a:ext cx="6496167" cy="658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>
              <a:defRPr sz="2800">
                <a:solidFill>
                  <a:schemeClr val="bg1"/>
                </a:solidFill>
                <a:latin typeface="Montserrat Medium" panose="00000600000000000000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Montserrat Medium" panose="00000600000000000000" pitchFamily="2" charset="0"/>
              </a:defRPr>
            </a:lvl3pPr>
            <a:lvl4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4pPr>
            <a:lvl5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pic>
        <p:nvPicPr>
          <p:cNvPr id="10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396" y="1054706"/>
            <a:ext cx="2006828" cy="69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3006" y="0"/>
            <a:ext cx="4698988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681" y="575494"/>
            <a:ext cx="859022" cy="35123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60" y="1039531"/>
            <a:ext cx="1762897" cy="7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9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819FB-A113-F846-95B8-9E60AFCF6FB9}" type="datetimeFigureOut">
              <a:rPr lang="es-MX"/>
              <a:pPr>
                <a:defRPr/>
              </a:pPr>
              <a:t>17/10/23</a:t>
            </a:fld>
            <a:endParaRPr lang="es-MX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E9EB6-2D17-2942-89B0-8689F56D93EC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5709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1E128EC-85FA-4D95-BD75-4A964B0A3DDF}" type="datetimeFigureOut">
              <a:rPr lang="es-ES"/>
              <a:pPr>
                <a:defRPr/>
              </a:pPr>
              <a:t>17/10/23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A28422E-7A5E-45AC-A999-16EE21CCC7D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961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823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1480" y="598714"/>
            <a:ext cx="8994913" cy="1115067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1480" y="1991360"/>
            <a:ext cx="10942320" cy="38203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rgbClr val="404040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A6563-57A2-594F-83B6-E97C727F40C9}" type="datetimeFigureOut">
              <a:rPr lang="es-MX"/>
              <a:pPr>
                <a:defRPr/>
              </a:pPr>
              <a:t>17/10/23</a:t>
            </a:fld>
            <a:endParaRPr lang="es-MX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57476-0E89-E54A-A9D4-66E06C93877B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90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1850" y="1129085"/>
            <a:ext cx="10156853" cy="146171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8" name="Marcador de texto 2"/>
          <p:cNvSpPr>
            <a:spLocks noGrp="1"/>
          </p:cNvSpPr>
          <p:nvPr>
            <p:ph type="body" idx="1"/>
          </p:nvPr>
        </p:nvSpPr>
        <p:spPr>
          <a:xfrm>
            <a:off x="831850" y="2956561"/>
            <a:ext cx="10515600" cy="22080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72BE7-B250-8844-949E-6373A2C95822}" type="datetimeFigureOut">
              <a:rPr lang="es-MX"/>
              <a:pPr>
                <a:defRPr/>
              </a:pPr>
              <a:t>17/10/23</a:t>
            </a:fld>
            <a:endParaRPr lang="es-MX"/>
          </a:p>
        </p:txBody>
      </p:sp>
      <p:sp>
        <p:nvSpPr>
          <p:cNvPr id="9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0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6C47A-9249-7A41-9B80-CC28C2D11F83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1850" y="1137037"/>
            <a:ext cx="10140950" cy="14537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8" name="Marcador de texto 2"/>
          <p:cNvSpPr>
            <a:spLocks noGrp="1"/>
          </p:cNvSpPr>
          <p:nvPr>
            <p:ph type="body" idx="1"/>
          </p:nvPr>
        </p:nvSpPr>
        <p:spPr>
          <a:xfrm>
            <a:off x="831850" y="2956561"/>
            <a:ext cx="10515600" cy="22080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5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5496560" y="1383526"/>
            <a:ext cx="5720080" cy="24657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0BB04-5DA1-0E47-95E8-C5BEE10CE4D1}" type="datetimeFigureOut">
              <a:rPr lang="es-MX"/>
              <a:pPr>
                <a:defRPr/>
              </a:pPr>
              <a:t>17/10/23</a:t>
            </a:fld>
            <a:endParaRPr lang="es-MX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485B9-E23A-6C47-B8B0-AE7D13CBBB15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0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6080" y="568860"/>
            <a:ext cx="4155440" cy="106651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30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29200" y="1635371"/>
            <a:ext cx="6324600" cy="4317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07165-FD32-C847-9B2D-6DB301914E0C}" type="datetimeFigureOut">
              <a:rPr lang="es-MX"/>
              <a:pPr>
                <a:defRPr/>
              </a:pPr>
              <a:t>17/10/23</a:t>
            </a:fld>
            <a:endParaRPr lang="es-MX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1B4D5-65C3-AC42-B1A6-AFD7E00B1BA6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17" y="578802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5360" y="1407381"/>
            <a:ext cx="7020878" cy="46241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57DED-B120-0E41-A036-6FC7496011DF}" type="datetimeFigureOut">
              <a:rPr lang="es-MX"/>
              <a:pPr>
                <a:defRPr/>
              </a:pPr>
              <a:t>17/10/23</a:t>
            </a:fld>
            <a:endParaRPr lang="es-MX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0E01C-D58B-AA41-9B38-86DA4042EDB3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1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838200" y="1670050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5891" y="2164079"/>
            <a:ext cx="4032607" cy="3937783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958862" y="2164079"/>
            <a:ext cx="6847376" cy="3937783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70114" y="366713"/>
            <a:ext cx="4008846" cy="1303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8" name="Marcador de fecha 3"/>
          <p:cNvSpPr>
            <a:spLocks noGrp="1"/>
          </p:cNvSpPr>
          <p:nvPr>
            <p:ph type="dt" sz="half" idx="14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7CE49-876A-B643-8EA0-7B03F589AF96}" type="datetimeFigureOut">
              <a:rPr lang="es-MX"/>
              <a:pPr>
                <a:defRPr/>
              </a:pPr>
              <a:t>17/10/23</a:t>
            </a:fld>
            <a:endParaRPr lang="es-MX"/>
          </a:p>
        </p:txBody>
      </p:sp>
      <p:sp>
        <p:nvSpPr>
          <p:cNvPr id="9" name="Marcador de pie de página 4"/>
          <p:cNvSpPr>
            <a:spLocks noGrp="1"/>
          </p:cNvSpPr>
          <p:nvPr>
            <p:ph type="ftr" sz="quarter" idx="15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0" name="Marcador de número de diapositiva 5"/>
          <p:cNvSpPr>
            <a:spLocks noGrp="1"/>
          </p:cNvSpPr>
          <p:nvPr>
            <p:ph type="sldNum" sz="quarter" idx="16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EFA4D-C007-B145-A591-4AB023F784D5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5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6116183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r>
              <a:rPr lang="es-ES_tradnl" dirty="0"/>
              <a:t>Clic para editar título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036762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072445"/>
            <a:ext cx="5682932" cy="26257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9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C7F4A5-CA21-4148-B7C9-3EE01E6AA910}" type="datetimeFigureOut">
              <a:rPr lang="es-MX"/>
              <a:pPr>
                <a:defRPr/>
              </a:pPr>
              <a:t>17/10/23</a:t>
            </a:fld>
            <a:endParaRPr lang="es-MX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2595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2595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BB852-9A3E-BD49-A9AB-E3A82C2D5877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5917B5B-A0F7-A443-9484-0565A3DEA991}" type="datetimeFigureOut">
              <a:rPr lang="es-MX"/>
              <a:pPr>
                <a:defRPr/>
              </a:pPr>
              <a:t>17/10/23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0C958E4-D7B5-2348-B8E6-E89D82F71944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9" r:id="rId12"/>
    <p:sldLayoutId id="214748383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b.mx/ineel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ítulo 1"/>
          <p:cNvSpPr>
            <a:spLocks noGrp="1"/>
          </p:cNvSpPr>
          <p:nvPr>
            <p:ph type="title"/>
          </p:nvPr>
        </p:nvSpPr>
        <p:spPr bwMode="auto">
          <a:xfrm>
            <a:off x="363538" y="1633538"/>
            <a:ext cx="11464925" cy="1325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MX" altLang="es-MX" dirty="0"/>
              <a:t>Redes neuronales artificiales</a:t>
            </a:r>
            <a:endParaRPr lang="es-MX" altLang="es-ES_tradnl" dirty="0">
              <a:latin typeface="Montserrat SemiBold" charset="0"/>
            </a:endParaRPr>
          </a:p>
        </p:txBody>
      </p:sp>
      <p:sp>
        <p:nvSpPr>
          <p:cNvPr id="15362" name="Marcador de contenido 2"/>
          <p:cNvSpPr>
            <a:spLocks noGrp="1"/>
          </p:cNvSpPr>
          <p:nvPr>
            <p:ph idx="1"/>
          </p:nvPr>
        </p:nvSpPr>
        <p:spPr bwMode="auto">
          <a:xfrm>
            <a:off x="363538" y="2736242"/>
            <a:ext cx="11464925" cy="11382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s-MX" altLang="es-MX" sz="2000" dirty="0"/>
              <a:t>Alberto Reyes Ballesteros</a:t>
            </a:r>
          </a:p>
          <a:p>
            <a:endParaRPr lang="es-MX" altLang="es-ES_tradnl" sz="2000" dirty="0">
              <a:latin typeface="Montserrat SemiBold" charset="0"/>
            </a:endParaRPr>
          </a:p>
        </p:txBody>
      </p:sp>
      <p:pic>
        <p:nvPicPr>
          <p:cNvPr id="1536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563" y="49657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623A1286-D95B-CE6D-133A-586BC3F0E109}"/>
              </a:ext>
            </a:extLst>
          </p:cNvPr>
          <p:cNvSpPr txBox="1">
            <a:spLocks/>
          </p:cNvSpPr>
          <p:nvPr/>
        </p:nvSpPr>
        <p:spPr>
          <a:xfrm>
            <a:off x="411480" y="598714"/>
            <a:ext cx="8994913" cy="111506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r>
              <a:rPr lang="es-MX" altLang="es-MX" sz="3600" dirty="0">
                <a:latin typeface="Montserrat" pitchFamily="2" charset="77"/>
              </a:rPr>
              <a:t>Ejemplo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275A40-B9E5-241B-B3E2-C562AB15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564"/>
            <a:ext cx="7772400" cy="45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07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Perceptrones en red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31" y="1417638"/>
            <a:ext cx="7835069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465" y="5265365"/>
            <a:ext cx="82296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21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5"/>
          <p:cNvSpPr>
            <a:spLocks noGrp="1"/>
          </p:cNvSpPr>
          <p:nvPr>
            <p:ph type="title"/>
          </p:nvPr>
        </p:nvSpPr>
        <p:spPr bwMode="auto">
          <a:xfrm>
            <a:off x="2715927" y="1127945"/>
            <a:ext cx="6152954" cy="5553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MX" dirty="0"/>
              <a:t>Redes Neuronales</a:t>
            </a:r>
            <a:endParaRPr lang="es-ES_tradnl" altLang="es-ES_tradnl" dirty="0">
              <a:latin typeface="Montserrat SemiBold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255" y="1948383"/>
            <a:ext cx="5027229" cy="384736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7CDE5C3-6DAB-B916-481D-6EC90A9CE256}"/>
              </a:ext>
            </a:extLst>
          </p:cNvPr>
          <p:cNvSpPr txBox="1"/>
          <p:nvPr/>
        </p:nvSpPr>
        <p:spPr>
          <a:xfrm>
            <a:off x="8868881" y="2312894"/>
            <a:ext cx="20904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Conforme se agregan más neuronas a la red las funciones que se podrían aprender son más complejas</a:t>
            </a:r>
          </a:p>
        </p:txBody>
      </p:sp>
    </p:spTree>
    <p:extLst>
      <p:ext uri="{BB962C8B-B14F-4D97-AF65-F5344CB8AC3E}">
        <p14:creationId xmlns:p14="http://schemas.microsoft.com/office/powerpoint/2010/main" val="1939042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Funciones lógicas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03" y="2860726"/>
            <a:ext cx="73628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4" y="5199856"/>
            <a:ext cx="81915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495600" y="1772816"/>
            <a:ext cx="7128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La motivación de tener unidades individuales (</a:t>
            </a:r>
            <a:r>
              <a:rPr lang="es-MX" sz="2000" dirty="0" err="1"/>
              <a:t>McCulloch</a:t>
            </a:r>
            <a:r>
              <a:rPr lang="es-MX" sz="2000" dirty="0"/>
              <a:t> and </a:t>
            </a:r>
            <a:r>
              <a:rPr lang="es-MX" sz="2000" dirty="0" err="1"/>
              <a:t>Pitts</a:t>
            </a:r>
            <a:r>
              <a:rPr lang="es-MX" sz="2000" dirty="0"/>
              <a:t>, 43) fue su habilidad de aprender funciones booleanas. </a:t>
            </a:r>
          </a:p>
        </p:txBody>
      </p:sp>
    </p:spTree>
    <p:extLst>
      <p:ext uri="{BB962C8B-B14F-4D97-AF65-F5344CB8AC3E}">
        <p14:creationId xmlns:p14="http://schemas.microsoft.com/office/powerpoint/2010/main" val="256273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Funciones lógicas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78" y="1417638"/>
            <a:ext cx="9457644" cy="26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137D3A86-B6FA-DAF2-3A6F-925DB1005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963829"/>
              </p:ext>
            </p:extLst>
          </p:nvPr>
        </p:nvGraphicFramePr>
        <p:xfrm>
          <a:off x="1649505" y="4630500"/>
          <a:ext cx="2476500" cy="152019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52229047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46448984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930720953"/>
                    </a:ext>
                  </a:extLst>
                </a:gridCol>
              </a:tblGrid>
              <a:tr h="2032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0039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423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3754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1887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0196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135281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057230D1-053B-839B-0C30-8FBD6E5846A0}"/>
              </a:ext>
            </a:extLst>
          </p:cNvPr>
          <p:cNvSpPr txBox="1"/>
          <p:nvPr/>
        </p:nvSpPr>
        <p:spPr>
          <a:xfrm>
            <a:off x="4298577" y="5073472"/>
            <a:ext cx="28776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U=(0*1)+(0*1)+(-1*1.5)=-1.5</a:t>
            </a:r>
          </a:p>
          <a:p>
            <a:r>
              <a:rPr lang="es-MX" sz="1600" dirty="0"/>
              <a:t>U=(0*1)+(1*1)-1.5=-0.5</a:t>
            </a:r>
          </a:p>
          <a:p>
            <a:r>
              <a:rPr lang="es-MX" sz="1600" dirty="0"/>
              <a:t>U=(1*1)+(1*0)-1.5=-0.5</a:t>
            </a:r>
          </a:p>
          <a:p>
            <a:r>
              <a:rPr lang="es-MX" sz="1600" dirty="0"/>
              <a:t>U=(1*1)+(1*1)-1.5=0.5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5502FA0-12C1-81D9-0FEB-021C9E9F825E}"/>
              </a:ext>
            </a:extLst>
          </p:cNvPr>
          <p:cNvSpPr txBox="1"/>
          <p:nvPr/>
        </p:nvSpPr>
        <p:spPr>
          <a:xfrm>
            <a:off x="7597588" y="4717086"/>
            <a:ext cx="2622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Función de activación</a:t>
            </a:r>
          </a:p>
          <a:p>
            <a:endParaRPr lang="es-MX" dirty="0"/>
          </a:p>
          <a:p>
            <a:r>
              <a:rPr lang="es-MX" dirty="0"/>
              <a:t>Si U&gt;0 entonces f(U)=1 de lo contario f(U)=0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0FDDA4-2BBC-BDF9-82C0-64525D8A8FB4}"/>
              </a:ext>
            </a:extLst>
          </p:cNvPr>
          <p:cNvSpPr txBox="1"/>
          <p:nvPr/>
        </p:nvSpPr>
        <p:spPr>
          <a:xfrm>
            <a:off x="1649505" y="1699216"/>
            <a:ext cx="578224" cy="37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-1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8B68BF-1796-2C91-8186-7E08DE2D4B86}"/>
              </a:ext>
            </a:extLst>
          </p:cNvPr>
          <p:cNvSpPr txBox="1"/>
          <p:nvPr/>
        </p:nvSpPr>
        <p:spPr>
          <a:xfrm>
            <a:off x="4688534" y="1699216"/>
            <a:ext cx="578224" cy="37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-1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9F4F9A8-CDDF-1BEC-326E-8A8221BB3565}"/>
              </a:ext>
            </a:extLst>
          </p:cNvPr>
          <p:cNvSpPr txBox="1"/>
          <p:nvPr/>
        </p:nvSpPr>
        <p:spPr>
          <a:xfrm>
            <a:off x="7785851" y="1703699"/>
            <a:ext cx="578224" cy="37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59832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78" y="1417638"/>
            <a:ext cx="9457644" cy="26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137D3A86-B6FA-DAF2-3A6F-925DB1005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514643"/>
              </p:ext>
            </p:extLst>
          </p:nvPr>
        </p:nvGraphicFramePr>
        <p:xfrm>
          <a:off x="1649505" y="4630500"/>
          <a:ext cx="2476500" cy="152019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52229047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46448984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930720953"/>
                    </a:ext>
                  </a:extLst>
                </a:gridCol>
              </a:tblGrid>
              <a:tr h="2032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MX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0039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423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3754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1887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0196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135281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057230D1-053B-839B-0C30-8FBD6E5846A0}"/>
              </a:ext>
            </a:extLst>
          </p:cNvPr>
          <p:cNvSpPr txBox="1"/>
          <p:nvPr/>
        </p:nvSpPr>
        <p:spPr>
          <a:xfrm>
            <a:off x="4422961" y="4338112"/>
            <a:ext cx="287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¿Puede verificar si se cumple la función OR?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5502FA0-12C1-81D9-0FEB-021C9E9F825E}"/>
              </a:ext>
            </a:extLst>
          </p:cNvPr>
          <p:cNvSpPr txBox="1"/>
          <p:nvPr/>
        </p:nvSpPr>
        <p:spPr>
          <a:xfrm>
            <a:off x="7597588" y="4717086"/>
            <a:ext cx="2622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Función de activación</a:t>
            </a:r>
          </a:p>
          <a:p>
            <a:endParaRPr lang="es-MX" dirty="0"/>
          </a:p>
          <a:p>
            <a:r>
              <a:rPr lang="es-MX" dirty="0"/>
              <a:t>Si U&gt;0 entonces f(U)=1 de lo contario f(U)=0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C480C4-8A9C-D4F1-ECEF-82A3FFE6BA81}"/>
              </a:ext>
            </a:extLst>
          </p:cNvPr>
          <p:cNvSpPr txBox="1"/>
          <p:nvPr/>
        </p:nvSpPr>
        <p:spPr>
          <a:xfrm>
            <a:off x="4688534" y="1699216"/>
            <a:ext cx="578224" cy="37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-1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C7D85F-0642-D581-8F3D-7781D075787E}"/>
              </a:ext>
            </a:extLst>
          </p:cNvPr>
          <p:cNvSpPr txBox="1"/>
          <p:nvPr/>
        </p:nvSpPr>
        <p:spPr>
          <a:xfrm>
            <a:off x="1649505" y="1699216"/>
            <a:ext cx="578224" cy="37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-1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9AB6B8-15E0-FD43-968E-0FE56603F92A}"/>
              </a:ext>
            </a:extLst>
          </p:cNvPr>
          <p:cNvSpPr txBox="1"/>
          <p:nvPr/>
        </p:nvSpPr>
        <p:spPr>
          <a:xfrm>
            <a:off x="7785851" y="1703699"/>
            <a:ext cx="578224" cy="37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78964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Separabilidad lineal</a:t>
            </a:r>
            <a:endParaRPr lang="es-MX" dirty="0"/>
          </a:p>
        </p:txBody>
      </p:sp>
      <p:grpSp>
        <p:nvGrpSpPr>
          <p:cNvPr id="57" name="56 Grupo"/>
          <p:cNvGrpSpPr>
            <a:grpSpLocks noChangeAspect="1"/>
          </p:cNvGrpSpPr>
          <p:nvPr/>
        </p:nvGrpSpPr>
        <p:grpSpPr>
          <a:xfrm>
            <a:off x="7838596" y="2112193"/>
            <a:ext cx="2217845" cy="2056636"/>
            <a:chOff x="683568" y="4376431"/>
            <a:chExt cx="2880320" cy="2670956"/>
          </a:xfrm>
        </p:grpSpPr>
        <p:cxnSp>
          <p:nvCxnSpPr>
            <p:cNvPr id="38" name="37 Conector recto"/>
            <p:cNvCxnSpPr/>
            <p:nvPr/>
          </p:nvCxnSpPr>
          <p:spPr bwMode="auto">
            <a:xfrm>
              <a:off x="1187624" y="4664463"/>
              <a:ext cx="0" cy="20882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38 Conector recto"/>
            <p:cNvCxnSpPr/>
            <p:nvPr/>
          </p:nvCxnSpPr>
          <p:spPr bwMode="auto">
            <a:xfrm>
              <a:off x="683568" y="6320647"/>
              <a:ext cx="280831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39 Conector recto"/>
            <p:cNvCxnSpPr/>
            <p:nvPr/>
          </p:nvCxnSpPr>
          <p:spPr bwMode="auto">
            <a:xfrm>
              <a:off x="1043608" y="5024503"/>
              <a:ext cx="28803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40 Conector recto"/>
            <p:cNvCxnSpPr/>
            <p:nvPr/>
          </p:nvCxnSpPr>
          <p:spPr bwMode="auto">
            <a:xfrm>
              <a:off x="2771800" y="6176631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41 CuadroTexto"/>
            <p:cNvSpPr txBox="1"/>
            <p:nvPr/>
          </p:nvSpPr>
          <p:spPr>
            <a:xfrm>
              <a:off x="2600487" y="6567735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1</a:t>
              </a:r>
            </a:p>
          </p:txBody>
        </p:sp>
        <p:sp>
          <p:nvSpPr>
            <p:cNvPr id="43" name="42 CuadroTexto"/>
            <p:cNvSpPr txBox="1"/>
            <p:nvPr/>
          </p:nvSpPr>
          <p:spPr>
            <a:xfrm>
              <a:off x="703328" y="4771302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1</a:t>
              </a:r>
            </a:p>
          </p:txBody>
        </p:sp>
        <p:sp>
          <p:nvSpPr>
            <p:cNvPr id="44" name="43 Elipse"/>
            <p:cNvSpPr/>
            <p:nvPr/>
          </p:nvSpPr>
          <p:spPr bwMode="auto">
            <a:xfrm>
              <a:off x="1043608" y="6176631"/>
              <a:ext cx="288032" cy="2880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45" name="44 Elipse"/>
            <p:cNvSpPr/>
            <p:nvPr/>
          </p:nvSpPr>
          <p:spPr bwMode="auto">
            <a:xfrm>
              <a:off x="2699792" y="4880487"/>
              <a:ext cx="288032" cy="2880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46" name="45 Elipse"/>
            <p:cNvSpPr/>
            <p:nvPr/>
          </p:nvSpPr>
          <p:spPr bwMode="auto">
            <a:xfrm>
              <a:off x="2627784" y="6176631"/>
              <a:ext cx="288032" cy="288032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47" name="46 Elipse"/>
            <p:cNvSpPr/>
            <p:nvPr/>
          </p:nvSpPr>
          <p:spPr bwMode="auto">
            <a:xfrm>
              <a:off x="1003962" y="4858119"/>
              <a:ext cx="288032" cy="288032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49" name="48 CuadroTexto"/>
            <p:cNvSpPr txBox="1"/>
            <p:nvPr/>
          </p:nvSpPr>
          <p:spPr>
            <a:xfrm>
              <a:off x="3059832" y="6239347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x</a:t>
              </a:r>
              <a:r>
                <a:rPr lang="es-MX" baseline="-25000" dirty="0"/>
                <a:t>2</a:t>
              </a:r>
            </a:p>
          </p:txBody>
        </p:sp>
        <p:sp>
          <p:nvSpPr>
            <p:cNvPr id="50" name="49 CuadroTexto"/>
            <p:cNvSpPr txBox="1"/>
            <p:nvPr/>
          </p:nvSpPr>
          <p:spPr>
            <a:xfrm>
              <a:off x="827584" y="4376431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x</a:t>
              </a:r>
              <a:r>
                <a:rPr lang="es-MX" baseline="-25000" dirty="0"/>
                <a:t>1</a:t>
              </a:r>
            </a:p>
          </p:txBody>
        </p:sp>
        <p:sp>
          <p:nvSpPr>
            <p:cNvPr id="51" name="50 CuadroTexto"/>
            <p:cNvSpPr txBox="1"/>
            <p:nvPr/>
          </p:nvSpPr>
          <p:spPr>
            <a:xfrm>
              <a:off x="1763688" y="5232968"/>
              <a:ext cx="504056" cy="47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?</a:t>
              </a:r>
            </a:p>
          </p:txBody>
        </p:sp>
        <p:sp>
          <p:nvSpPr>
            <p:cNvPr id="52" name="51 CuadroTexto"/>
            <p:cNvSpPr txBox="1"/>
            <p:nvPr/>
          </p:nvSpPr>
          <p:spPr>
            <a:xfrm>
              <a:off x="827584" y="6381329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0</a:t>
              </a:r>
            </a:p>
          </p:txBody>
        </p:sp>
      </p:grpSp>
      <p:grpSp>
        <p:nvGrpSpPr>
          <p:cNvPr id="56" name="55 Grupo"/>
          <p:cNvGrpSpPr>
            <a:grpSpLocks noChangeAspect="1"/>
          </p:cNvGrpSpPr>
          <p:nvPr/>
        </p:nvGrpSpPr>
        <p:grpSpPr>
          <a:xfrm>
            <a:off x="2207576" y="2107832"/>
            <a:ext cx="2273292" cy="2056636"/>
            <a:chOff x="683568" y="1700808"/>
            <a:chExt cx="2952328" cy="2670956"/>
          </a:xfrm>
        </p:grpSpPr>
        <p:cxnSp>
          <p:nvCxnSpPr>
            <p:cNvPr id="4" name="3 Conector recto"/>
            <p:cNvCxnSpPr/>
            <p:nvPr/>
          </p:nvCxnSpPr>
          <p:spPr bwMode="auto">
            <a:xfrm>
              <a:off x="1187624" y="1988840"/>
              <a:ext cx="0" cy="20882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7 Conector recto"/>
            <p:cNvCxnSpPr/>
            <p:nvPr/>
          </p:nvCxnSpPr>
          <p:spPr bwMode="auto">
            <a:xfrm>
              <a:off x="683568" y="3645024"/>
              <a:ext cx="280831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9 Conector recto"/>
            <p:cNvCxnSpPr/>
            <p:nvPr/>
          </p:nvCxnSpPr>
          <p:spPr bwMode="auto">
            <a:xfrm>
              <a:off x="1043608" y="2348880"/>
              <a:ext cx="28803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10 Conector recto"/>
            <p:cNvCxnSpPr/>
            <p:nvPr/>
          </p:nvCxnSpPr>
          <p:spPr bwMode="auto">
            <a:xfrm>
              <a:off x="2771800" y="3501008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12 CuadroTexto"/>
            <p:cNvSpPr txBox="1"/>
            <p:nvPr/>
          </p:nvSpPr>
          <p:spPr>
            <a:xfrm>
              <a:off x="2600488" y="3892112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1</a:t>
              </a:r>
            </a:p>
          </p:txBody>
        </p:sp>
        <p:sp>
          <p:nvSpPr>
            <p:cNvPr id="14" name="13 CuadroTexto"/>
            <p:cNvSpPr txBox="1"/>
            <p:nvPr/>
          </p:nvSpPr>
          <p:spPr>
            <a:xfrm>
              <a:off x="703328" y="2095679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1</a:t>
              </a:r>
            </a:p>
          </p:txBody>
        </p:sp>
        <p:sp>
          <p:nvSpPr>
            <p:cNvPr id="16" name="15 Elipse"/>
            <p:cNvSpPr/>
            <p:nvPr/>
          </p:nvSpPr>
          <p:spPr bwMode="auto">
            <a:xfrm>
              <a:off x="1043608" y="3501008"/>
              <a:ext cx="288032" cy="2880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17" name="16 Elipse"/>
            <p:cNvSpPr/>
            <p:nvPr/>
          </p:nvSpPr>
          <p:spPr bwMode="auto">
            <a:xfrm>
              <a:off x="2699792" y="2204864"/>
              <a:ext cx="288032" cy="288032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19" name="18 Elipse"/>
            <p:cNvSpPr/>
            <p:nvPr/>
          </p:nvSpPr>
          <p:spPr bwMode="auto">
            <a:xfrm>
              <a:off x="2627784" y="3501008"/>
              <a:ext cx="288032" cy="2880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20" name="19 Elipse"/>
            <p:cNvSpPr/>
            <p:nvPr/>
          </p:nvSpPr>
          <p:spPr bwMode="auto">
            <a:xfrm>
              <a:off x="1003962" y="2182496"/>
              <a:ext cx="288032" cy="2880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cxnSp>
          <p:nvCxnSpPr>
            <p:cNvPr id="22" name="21 Conector recto"/>
            <p:cNvCxnSpPr/>
            <p:nvPr/>
          </p:nvCxnSpPr>
          <p:spPr bwMode="auto">
            <a:xfrm>
              <a:off x="1207384" y="1700808"/>
              <a:ext cx="2428512" cy="21602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22 CuadroTexto"/>
            <p:cNvSpPr txBox="1"/>
            <p:nvPr/>
          </p:nvSpPr>
          <p:spPr>
            <a:xfrm>
              <a:off x="3059832" y="3563724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x</a:t>
              </a:r>
              <a:r>
                <a:rPr lang="es-MX" baseline="-25000" dirty="0"/>
                <a:t>2</a:t>
              </a:r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827584" y="1700808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x</a:t>
              </a:r>
              <a:r>
                <a:rPr lang="es-MX" baseline="-25000" dirty="0"/>
                <a:t>1</a:t>
              </a:r>
            </a:p>
          </p:txBody>
        </p:sp>
        <p:sp>
          <p:nvSpPr>
            <p:cNvPr id="53" name="52 CuadroTexto"/>
            <p:cNvSpPr txBox="1"/>
            <p:nvPr/>
          </p:nvSpPr>
          <p:spPr>
            <a:xfrm>
              <a:off x="827584" y="3717031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0</a:t>
              </a:r>
            </a:p>
          </p:txBody>
        </p:sp>
      </p:grpSp>
      <p:grpSp>
        <p:nvGrpSpPr>
          <p:cNvPr id="58" name="57 Grupo"/>
          <p:cNvGrpSpPr>
            <a:grpSpLocks noChangeAspect="1"/>
          </p:cNvGrpSpPr>
          <p:nvPr/>
        </p:nvGrpSpPr>
        <p:grpSpPr>
          <a:xfrm>
            <a:off x="5082720" y="2107832"/>
            <a:ext cx="2273292" cy="2056636"/>
            <a:chOff x="4355976" y="1700808"/>
            <a:chExt cx="2952328" cy="2670956"/>
          </a:xfrm>
        </p:grpSpPr>
        <p:cxnSp>
          <p:nvCxnSpPr>
            <p:cNvPr id="25" name="24 Conector recto"/>
            <p:cNvCxnSpPr/>
            <p:nvPr/>
          </p:nvCxnSpPr>
          <p:spPr bwMode="auto">
            <a:xfrm>
              <a:off x="4860032" y="1988840"/>
              <a:ext cx="0" cy="20882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25 Conector recto"/>
            <p:cNvCxnSpPr/>
            <p:nvPr/>
          </p:nvCxnSpPr>
          <p:spPr bwMode="auto">
            <a:xfrm>
              <a:off x="4355976" y="3645024"/>
              <a:ext cx="280831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26 Conector recto"/>
            <p:cNvCxnSpPr/>
            <p:nvPr/>
          </p:nvCxnSpPr>
          <p:spPr bwMode="auto">
            <a:xfrm>
              <a:off x="4716016" y="2348880"/>
              <a:ext cx="28803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27 Conector recto"/>
            <p:cNvCxnSpPr/>
            <p:nvPr/>
          </p:nvCxnSpPr>
          <p:spPr bwMode="auto">
            <a:xfrm>
              <a:off x="6444208" y="3501008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28 CuadroTexto"/>
            <p:cNvSpPr txBox="1"/>
            <p:nvPr/>
          </p:nvSpPr>
          <p:spPr>
            <a:xfrm>
              <a:off x="6272896" y="3892112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1</a:t>
              </a:r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4375736" y="2095679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1</a:t>
              </a:r>
            </a:p>
          </p:txBody>
        </p:sp>
        <p:sp>
          <p:nvSpPr>
            <p:cNvPr id="31" name="30 Elipse"/>
            <p:cNvSpPr/>
            <p:nvPr/>
          </p:nvSpPr>
          <p:spPr bwMode="auto">
            <a:xfrm>
              <a:off x="4716016" y="3501008"/>
              <a:ext cx="288032" cy="288032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32" name="31 Elipse"/>
            <p:cNvSpPr/>
            <p:nvPr/>
          </p:nvSpPr>
          <p:spPr bwMode="auto">
            <a:xfrm>
              <a:off x="6372200" y="2204864"/>
              <a:ext cx="288032" cy="2880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33" name="32 Elipse"/>
            <p:cNvSpPr/>
            <p:nvPr/>
          </p:nvSpPr>
          <p:spPr bwMode="auto">
            <a:xfrm>
              <a:off x="6300192" y="3501008"/>
              <a:ext cx="288032" cy="288032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34" name="33 Elipse"/>
            <p:cNvSpPr/>
            <p:nvPr/>
          </p:nvSpPr>
          <p:spPr bwMode="auto">
            <a:xfrm>
              <a:off x="4676370" y="2182496"/>
              <a:ext cx="288032" cy="288032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cxnSp>
          <p:nvCxnSpPr>
            <p:cNvPr id="35" name="34 Conector recto"/>
            <p:cNvCxnSpPr/>
            <p:nvPr/>
          </p:nvCxnSpPr>
          <p:spPr bwMode="auto">
            <a:xfrm>
              <a:off x="4879792" y="1700808"/>
              <a:ext cx="2428512" cy="21602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35 CuadroTexto"/>
            <p:cNvSpPr txBox="1"/>
            <p:nvPr/>
          </p:nvSpPr>
          <p:spPr>
            <a:xfrm>
              <a:off x="6732240" y="3563724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x</a:t>
              </a:r>
              <a:r>
                <a:rPr lang="es-MX" baseline="-25000" dirty="0"/>
                <a:t>2</a:t>
              </a:r>
            </a:p>
          </p:txBody>
        </p:sp>
        <p:sp>
          <p:nvSpPr>
            <p:cNvPr id="37" name="36 CuadroTexto"/>
            <p:cNvSpPr txBox="1"/>
            <p:nvPr/>
          </p:nvSpPr>
          <p:spPr>
            <a:xfrm>
              <a:off x="4499992" y="1700808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x</a:t>
              </a:r>
              <a:r>
                <a:rPr lang="es-MX" baseline="-25000" dirty="0"/>
                <a:t>1</a:t>
              </a:r>
            </a:p>
          </p:txBody>
        </p:sp>
        <p:sp>
          <p:nvSpPr>
            <p:cNvPr id="54" name="53 CuadroTexto"/>
            <p:cNvSpPr txBox="1"/>
            <p:nvPr/>
          </p:nvSpPr>
          <p:spPr>
            <a:xfrm>
              <a:off x="4427984" y="3702222"/>
              <a:ext cx="504056" cy="47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0</a:t>
              </a:r>
            </a:p>
          </p:txBody>
        </p:sp>
      </p:grpSp>
      <p:sp>
        <p:nvSpPr>
          <p:cNvPr id="59" name="58 CuadroTexto"/>
          <p:cNvSpPr txBox="1"/>
          <p:nvPr/>
        </p:nvSpPr>
        <p:spPr>
          <a:xfrm>
            <a:off x="2669454" y="4298995"/>
            <a:ext cx="133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x</a:t>
            </a:r>
            <a:r>
              <a:rPr lang="es-MX" baseline="-25000" dirty="0"/>
              <a:t>1</a:t>
            </a:r>
            <a:r>
              <a:rPr lang="es-MX" dirty="0"/>
              <a:t> AND x</a:t>
            </a:r>
            <a:r>
              <a:rPr lang="es-MX" baseline="-25000" dirty="0"/>
              <a:t>2</a:t>
            </a:r>
          </a:p>
        </p:txBody>
      </p:sp>
      <p:sp>
        <p:nvSpPr>
          <p:cNvPr id="60" name="59 CuadroTexto"/>
          <p:cNvSpPr txBox="1"/>
          <p:nvPr/>
        </p:nvSpPr>
        <p:spPr>
          <a:xfrm>
            <a:off x="5621782" y="4298995"/>
            <a:ext cx="133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x</a:t>
            </a:r>
            <a:r>
              <a:rPr lang="es-MX" baseline="-25000" dirty="0"/>
              <a:t>1</a:t>
            </a:r>
            <a:r>
              <a:rPr lang="es-MX" dirty="0"/>
              <a:t> OR x</a:t>
            </a:r>
            <a:r>
              <a:rPr lang="es-MX" baseline="-25000" dirty="0"/>
              <a:t>2</a:t>
            </a:r>
          </a:p>
        </p:txBody>
      </p:sp>
      <p:sp>
        <p:nvSpPr>
          <p:cNvPr id="61" name="60 CuadroTexto"/>
          <p:cNvSpPr txBox="1"/>
          <p:nvPr/>
        </p:nvSpPr>
        <p:spPr>
          <a:xfrm>
            <a:off x="8286078" y="4298995"/>
            <a:ext cx="133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x</a:t>
            </a:r>
            <a:r>
              <a:rPr lang="es-MX" baseline="-25000" dirty="0"/>
              <a:t>1</a:t>
            </a:r>
            <a:r>
              <a:rPr lang="es-MX" dirty="0"/>
              <a:t> XOR x</a:t>
            </a:r>
            <a:r>
              <a:rPr lang="es-MX" baseline="-25000" dirty="0"/>
              <a:t>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4907197"/>
            <a:ext cx="82105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72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MX" dirty="0"/>
              <a:t>Funciones de activación básicas</a:t>
            </a:r>
          </a:p>
        </p:txBody>
      </p:sp>
      <p:sp>
        <p:nvSpPr>
          <p:cNvPr id="20483" name="2 Marcador de contenido"/>
          <p:cNvSpPr>
            <a:spLocks noGrp="1"/>
          </p:cNvSpPr>
          <p:nvPr>
            <p:ph idx="1"/>
          </p:nvPr>
        </p:nvSpPr>
        <p:spPr>
          <a:xfrm>
            <a:off x="2209800" y="1981201"/>
            <a:ext cx="7772400" cy="3032125"/>
          </a:xfrm>
        </p:spPr>
        <p:txBody>
          <a:bodyPr/>
          <a:lstStyle/>
          <a:p>
            <a:r>
              <a:rPr lang="es-MX" altLang="es-MX"/>
              <a:t>Existen diferentes funciones de activación g</a:t>
            </a:r>
            <a:endParaRPr lang="es-ES" altLang="es-MX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4" y="2708276"/>
            <a:ext cx="877093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1 CuadroTexto"/>
          <p:cNvSpPr txBox="1">
            <a:spLocks noChangeArrowheads="1"/>
          </p:cNvSpPr>
          <p:nvPr/>
        </p:nvSpPr>
        <p:spPr bwMode="auto">
          <a:xfrm>
            <a:off x="2209800" y="5084491"/>
            <a:ext cx="115093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800" dirty="0"/>
              <a:t>Función umbral (o escalón)</a:t>
            </a:r>
          </a:p>
        </p:txBody>
      </p:sp>
      <p:sp>
        <p:nvSpPr>
          <p:cNvPr id="20486" name="5 CuadroTexto"/>
          <p:cNvSpPr txBox="1">
            <a:spLocks noChangeArrowheads="1"/>
          </p:cNvSpPr>
          <p:nvPr/>
        </p:nvSpPr>
        <p:spPr bwMode="auto">
          <a:xfrm>
            <a:off x="4656139" y="5157788"/>
            <a:ext cx="1152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800"/>
              <a:t>Función rampa</a:t>
            </a:r>
          </a:p>
        </p:txBody>
      </p:sp>
      <p:sp>
        <p:nvSpPr>
          <p:cNvPr id="20487" name="6 CuadroTexto"/>
          <p:cNvSpPr txBox="1">
            <a:spLocks noChangeArrowheads="1"/>
          </p:cNvSpPr>
          <p:nvPr/>
        </p:nvSpPr>
        <p:spPr bwMode="auto">
          <a:xfrm>
            <a:off x="6888164" y="5157788"/>
            <a:ext cx="129606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800" dirty="0"/>
              <a:t>Función </a:t>
            </a:r>
            <a:r>
              <a:rPr lang="es-MX" altLang="es-MX" sz="1800" dirty="0" err="1"/>
              <a:t>sigmoidal</a:t>
            </a:r>
            <a:endParaRPr lang="es-MX" altLang="es-MX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s-MX" altLang="es-MX" sz="1800" dirty="0"/>
              <a:t>(o logística)</a:t>
            </a:r>
          </a:p>
        </p:txBody>
      </p:sp>
      <p:sp>
        <p:nvSpPr>
          <p:cNvPr id="20488" name="7 CuadroTexto"/>
          <p:cNvSpPr txBox="1">
            <a:spLocks noChangeArrowheads="1"/>
          </p:cNvSpPr>
          <p:nvPr/>
        </p:nvSpPr>
        <p:spPr bwMode="auto">
          <a:xfrm>
            <a:off x="9048750" y="5157788"/>
            <a:ext cx="1150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800"/>
              <a:t>Función gaussiana</a:t>
            </a:r>
          </a:p>
        </p:txBody>
      </p:sp>
      <p:pic>
        <p:nvPicPr>
          <p:cNvPr id="2048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9" y="4365625"/>
            <a:ext cx="1944687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76" y="4437063"/>
            <a:ext cx="197167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2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1 Título"/>
          <p:cNvSpPr>
            <a:spLocks noGrp="1"/>
          </p:cNvSpPr>
          <p:nvPr>
            <p:ph type="title"/>
          </p:nvPr>
        </p:nvSpPr>
        <p:spPr>
          <a:xfrm>
            <a:off x="250115" y="2313933"/>
            <a:ext cx="3891579" cy="1115067"/>
          </a:xfrm>
        </p:spPr>
        <p:txBody>
          <a:bodyPr/>
          <a:lstStyle/>
          <a:p>
            <a:r>
              <a:rPr lang="es-ES" altLang="es-MX" sz="3600" dirty="0"/>
              <a:t>Funciones de activación tradicionales vs las más usadas actualmente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4237D0-FCFF-39E7-05E5-D963CD3CF6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41" y="991377"/>
            <a:ext cx="6710081" cy="51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2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/>
              <a:t>Fases de aplicación</a:t>
            </a:r>
          </a:p>
        </p:txBody>
      </p:sp>
      <p:sp>
        <p:nvSpPr>
          <p:cNvPr id="23555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altLang="es-MX" sz="2800" dirty="0"/>
              <a:t>Fase de aprendizaje (training):</a:t>
            </a:r>
          </a:p>
          <a:p>
            <a:pPr lvl="1"/>
            <a:r>
              <a:rPr lang="es-MX" altLang="es-MX" dirty="0"/>
              <a:t>aprenden por la actualización o cambio de los pesos sinápticos que caracterizan a las conexiones.</a:t>
            </a:r>
          </a:p>
          <a:p>
            <a:pPr lvl="1"/>
            <a:r>
              <a:rPr lang="es-MX" altLang="es-MX" dirty="0"/>
              <a:t>Se usa un conjunto de datos o patrones de entrenamiento.</a:t>
            </a:r>
          </a:p>
          <a:p>
            <a:r>
              <a:rPr lang="es-MX" altLang="es-MX" sz="2800" dirty="0"/>
              <a:t>Fase de prueba (testing):</a:t>
            </a:r>
          </a:p>
          <a:p>
            <a:pPr lvl="1"/>
            <a:r>
              <a:rPr lang="es-MX" altLang="es-MX" dirty="0"/>
              <a:t>Una vez calculados los pesos de la red, se comparan la(s) salida(s) de la red con la salida deseada.</a:t>
            </a:r>
          </a:p>
        </p:txBody>
      </p:sp>
    </p:spTree>
    <p:extLst>
      <p:ext uri="{BB962C8B-B14F-4D97-AF65-F5344CB8AC3E}">
        <p14:creationId xmlns:p14="http://schemas.microsoft.com/office/powerpoint/2010/main" val="302582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/>
              <a:t>Introducción</a:t>
            </a:r>
          </a:p>
        </p:txBody>
      </p:sp>
      <p:sp>
        <p:nvSpPr>
          <p:cNvPr id="44035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altLang="es-MX" sz="2400" dirty="0"/>
              <a:t>Tema de investigación en la actualidad.</a:t>
            </a:r>
          </a:p>
          <a:p>
            <a:r>
              <a:rPr lang="es-MX" altLang="es-MX" sz="2400" dirty="0"/>
              <a:t>Las RNA's propuestas por las ciencias de la computación y las neurociencias son resultado del estudio de las funciones y estructuras del cerebro.</a:t>
            </a:r>
          </a:p>
          <a:p>
            <a:r>
              <a:rPr lang="es-MX" altLang="es-MX" sz="2400" dirty="0"/>
              <a:t>Son modelos computacionales basados en estos antecedentes biológicos para resolver problemas complejos como:</a:t>
            </a:r>
          </a:p>
          <a:p>
            <a:pPr lvl="1"/>
            <a:r>
              <a:rPr lang="es-MX" altLang="es-MX" sz="2000" dirty="0"/>
              <a:t>Reconocimiento de patrones</a:t>
            </a:r>
          </a:p>
          <a:p>
            <a:pPr lvl="1"/>
            <a:r>
              <a:rPr lang="es-MX" altLang="es-MX" sz="2000" dirty="0"/>
              <a:t>Procesamiento rápido de la información</a:t>
            </a:r>
          </a:p>
          <a:p>
            <a:pPr lvl="1"/>
            <a:r>
              <a:rPr lang="es-MX" altLang="es-MX" sz="2000" dirty="0"/>
              <a:t>Aprendizaje y adaptación</a:t>
            </a:r>
          </a:p>
        </p:txBody>
      </p:sp>
    </p:spTree>
    <p:extLst>
      <p:ext uri="{BB962C8B-B14F-4D97-AF65-F5344CB8AC3E}">
        <p14:creationId xmlns:p14="http://schemas.microsoft.com/office/powerpoint/2010/main" val="228962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5"/>
          <p:cNvSpPr>
            <a:spLocks noGrp="1"/>
          </p:cNvSpPr>
          <p:nvPr>
            <p:ph type="title"/>
          </p:nvPr>
        </p:nvSpPr>
        <p:spPr bwMode="auto">
          <a:xfrm>
            <a:off x="2689033" y="1477567"/>
            <a:ext cx="6152954" cy="4736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MX" dirty="0"/>
              <a:t>Fases de aplicación</a:t>
            </a:r>
            <a:endParaRPr lang="es-ES_tradnl" altLang="es-ES_tradnl" dirty="0">
              <a:latin typeface="Montserrat SemiBold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101" y="2318242"/>
            <a:ext cx="5761798" cy="34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4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/>
              <a:t>Aprendizaje</a:t>
            </a:r>
          </a:p>
        </p:txBody>
      </p:sp>
      <p:sp>
        <p:nvSpPr>
          <p:cNvPr id="21507" name="2 Marcador de contenido"/>
          <p:cNvSpPr>
            <a:spLocks noGrp="1"/>
          </p:cNvSpPr>
          <p:nvPr>
            <p:ph idx="1"/>
          </p:nvPr>
        </p:nvSpPr>
        <p:spPr>
          <a:xfrm>
            <a:off x="624840" y="1951019"/>
            <a:ext cx="10942320" cy="3820356"/>
          </a:xfrm>
        </p:spPr>
        <p:txBody>
          <a:bodyPr/>
          <a:lstStyle/>
          <a:p>
            <a:r>
              <a:rPr lang="es-MX" altLang="es-MX" sz="2400" b="1" dirty="0"/>
              <a:t>Supervisado</a:t>
            </a:r>
            <a:r>
              <a:rPr lang="es-MX" altLang="es-MX" sz="2400" dirty="0"/>
              <a:t>: pares de patrones de entrenamiento de entrada y de salida.</a:t>
            </a:r>
          </a:p>
          <a:p>
            <a:endParaRPr lang="es-MX" altLang="es-MX" sz="2400" dirty="0"/>
          </a:p>
          <a:p>
            <a:endParaRPr lang="es-MX" altLang="es-MX" sz="2400" dirty="0"/>
          </a:p>
          <a:p>
            <a:endParaRPr lang="es-MX" altLang="es-MX" sz="2400" dirty="0"/>
          </a:p>
          <a:p>
            <a:endParaRPr lang="es-MX" altLang="es-MX" sz="2400" dirty="0"/>
          </a:p>
          <a:p>
            <a:r>
              <a:rPr lang="es-MX" altLang="es-MX" sz="2400" b="1" dirty="0"/>
              <a:t>No supervisado</a:t>
            </a:r>
            <a:r>
              <a:rPr lang="es-MX" altLang="es-MX" sz="2400" dirty="0"/>
              <a:t>: el conjunto de datos de entrenamiento consiste sólo de los patrones de entrada.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33191"/>
          <a:stretch/>
        </p:blipFill>
        <p:spPr bwMode="auto">
          <a:xfrm>
            <a:off x="1584091" y="2710776"/>
            <a:ext cx="4248663" cy="1690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247" y="2737670"/>
            <a:ext cx="2639178" cy="144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16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1 Título"/>
          <p:cNvSpPr>
            <a:spLocks noGrp="1"/>
          </p:cNvSpPr>
          <p:nvPr>
            <p:ph type="title"/>
          </p:nvPr>
        </p:nvSpPr>
        <p:spPr>
          <a:xfrm>
            <a:off x="2133600" y="667869"/>
            <a:ext cx="8066088" cy="1143000"/>
          </a:xfrm>
        </p:spPr>
        <p:txBody>
          <a:bodyPr/>
          <a:lstStyle/>
          <a:p>
            <a:r>
              <a:rPr lang="es-MX" altLang="es-MX" dirty="0"/>
              <a:t>Aspectos a considerar en el entrenamiento</a:t>
            </a:r>
            <a:endParaRPr lang="es-ES" altLang="es-MX" dirty="0"/>
          </a:p>
        </p:txBody>
      </p:sp>
      <p:sp>
        <p:nvSpPr>
          <p:cNvPr id="22531" name="2 Marcador de contenido"/>
          <p:cNvSpPr>
            <a:spLocks noGrp="1"/>
          </p:cNvSpPr>
          <p:nvPr>
            <p:ph idx="1"/>
          </p:nvPr>
        </p:nvSpPr>
        <p:spPr>
          <a:xfrm>
            <a:off x="2133600" y="2394770"/>
            <a:ext cx="8066088" cy="3820356"/>
          </a:xfrm>
        </p:spPr>
        <p:txBody>
          <a:bodyPr>
            <a:normAutofit/>
          </a:bodyPr>
          <a:lstStyle/>
          <a:p>
            <a:r>
              <a:rPr lang="es-MX" altLang="es-MX" sz="2400" b="1" dirty="0"/>
              <a:t>Capacidad</a:t>
            </a:r>
            <a:r>
              <a:rPr lang="es-MX" altLang="es-MX" sz="2400" dirty="0"/>
              <a:t>: funciones que puedan formar las salidas, dados los patrones de entradas.</a:t>
            </a:r>
          </a:p>
          <a:p>
            <a:r>
              <a:rPr lang="es-MX" altLang="es-MX" sz="2400" b="1" dirty="0"/>
              <a:t>Complejidad de muestras</a:t>
            </a:r>
            <a:r>
              <a:rPr lang="es-MX" altLang="es-MX" sz="2400" dirty="0"/>
              <a:t>: número de muestras disponibles para hacer una generalización.</a:t>
            </a:r>
          </a:p>
          <a:p>
            <a:r>
              <a:rPr lang="es-MX" altLang="es-MX" sz="2400" b="1" dirty="0"/>
              <a:t>Complejidad computacional</a:t>
            </a:r>
            <a:r>
              <a:rPr lang="es-MX" altLang="es-MX" sz="2400" dirty="0"/>
              <a:t>: tiempo de entrenamiento requerido.</a:t>
            </a:r>
            <a:endParaRPr lang="es-ES" altLang="es-MX" sz="2400" dirty="0"/>
          </a:p>
        </p:txBody>
      </p:sp>
    </p:spTree>
    <p:extLst>
      <p:ext uri="{BB962C8B-B14F-4D97-AF65-F5344CB8AC3E}">
        <p14:creationId xmlns:p14="http://schemas.microsoft.com/office/powerpoint/2010/main" val="3568909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Red neuronal multicapa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98" y="1536701"/>
            <a:ext cx="7854203" cy="363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2 CuadroTexto"/>
          <p:cNvSpPr txBox="1">
            <a:spLocks noChangeArrowheads="1"/>
          </p:cNvSpPr>
          <p:nvPr/>
        </p:nvSpPr>
        <p:spPr bwMode="auto">
          <a:xfrm>
            <a:off x="3597556" y="5420941"/>
            <a:ext cx="56943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2000" dirty="0"/>
              <a:t>RNA multicapa con una capa oculta y 10 entradas.</a:t>
            </a:r>
          </a:p>
        </p:txBody>
      </p:sp>
    </p:spTree>
    <p:extLst>
      <p:ext uri="{BB962C8B-B14F-4D97-AF65-F5344CB8AC3E}">
        <p14:creationId xmlns:p14="http://schemas.microsoft.com/office/powerpoint/2010/main" val="3128834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942411"/>
            <a:ext cx="7772400" cy="895350"/>
          </a:xfrm>
        </p:spPr>
        <p:txBody>
          <a:bodyPr/>
          <a:lstStyle/>
          <a:p>
            <a:r>
              <a:rPr lang="es-MX" altLang="es-MX" dirty="0"/>
              <a:t>Red neuronal multicapa</a:t>
            </a:r>
            <a:endParaRPr lang="es-ES_tradnl" altLang="es-MX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894911"/>
            <a:ext cx="8458200" cy="46482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s-ES_tradnl" altLang="es-MX" dirty="0" err="1"/>
              <a:t>Perceptrón</a:t>
            </a:r>
            <a:r>
              <a:rPr lang="es-ES_tradnl" altLang="es-MX" dirty="0"/>
              <a:t> multicapas con una sola capa oculta no-lineal (neuronas </a:t>
            </a:r>
            <a:r>
              <a:rPr lang="es-ES_tradnl" altLang="es-MX" dirty="0" err="1"/>
              <a:t>sigmoidales</a:t>
            </a:r>
            <a:r>
              <a:rPr lang="es-ES_tradnl" altLang="es-MX" dirty="0"/>
              <a:t>) aproximan cualquier función continua.</a:t>
            </a:r>
          </a:p>
          <a:p>
            <a:pPr algn="just">
              <a:lnSpc>
                <a:spcPct val="90000"/>
              </a:lnSpc>
            </a:pPr>
            <a:r>
              <a:rPr lang="es-ES_tradnl" altLang="es-MX" dirty="0"/>
              <a:t>No hay prueba de cuantas capas ocultas se requieren para esto.</a:t>
            </a:r>
          </a:p>
          <a:p>
            <a:pPr algn="just">
              <a:lnSpc>
                <a:spcPct val="90000"/>
              </a:lnSpc>
            </a:pPr>
            <a:r>
              <a:rPr lang="es-ES_tradnl" altLang="es-MX" dirty="0"/>
              <a:t>BP-</a:t>
            </a:r>
            <a:r>
              <a:rPr lang="es-ES_tradnl" altLang="es-MX" dirty="0" err="1"/>
              <a:t>Backpropagation</a:t>
            </a:r>
            <a:r>
              <a:rPr lang="es-ES_tradnl" altLang="es-MX" dirty="0"/>
              <a:t> es un método general para resolver iterativamente los pesos y los </a:t>
            </a:r>
            <a:r>
              <a:rPr lang="es-ES_tradnl" altLang="es-MX" dirty="0" err="1"/>
              <a:t>bias</a:t>
            </a:r>
            <a:r>
              <a:rPr lang="es-ES_tradnl" altLang="es-MX" dirty="0"/>
              <a:t> del MLP.</a:t>
            </a:r>
          </a:p>
          <a:p>
            <a:pPr algn="just">
              <a:lnSpc>
                <a:spcPct val="90000"/>
              </a:lnSpc>
            </a:pPr>
            <a:r>
              <a:rPr lang="es-ES_tradnl" altLang="es-MX" dirty="0"/>
              <a:t>Usa la técnica del gradiente descendente para el cálculo de los pesos, minimizando el error.</a:t>
            </a:r>
            <a:r>
              <a:rPr lang="es-ES_tradnl" altLang="es-MX" sz="2800" dirty="0"/>
              <a:t> </a:t>
            </a:r>
          </a:p>
          <a:p>
            <a:pPr algn="just">
              <a:lnSpc>
                <a:spcPct val="90000"/>
              </a:lnSpc>
            </a:pPr>
            <a:endParaRPr lang="es-ES_tradnl" altLang="es-MX" sz="2800" dirty="0"/>
          </a:p>
        </p:txBody>
      </p:sp>
    </p:spTree>
    <p:extLst>
      <p:ext uri="{BB962C8B-B14F-4D97-AF65-F5344CB8AC3E}">
        <p14:creationId xmlns:p14="http://schemas.microsoft.com/office/powerpoint/2010/main" val="768879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74607"/>
            <a:ext cx="7772400" cy="895350"/>
          </a:xfrm>
        </p:spPr>
        <p:txBody>
          <a:bodyPr/>
          <a:lstStyle/>
          <a:p>
            <a:r>
              <a:rPr lang="es-MX" altLang="es-MX" dirty="0"/>
              <a:t>Red neuronal multicapa</a:t>
            </a:r>
            <a:endParaRPr lang="es-ES_tradnl" altLang="es-MX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2042832"/>
            <a:ext cx="8458200" cy="2798109"/>
          </a:xfrm>
        </p:spPr>
        <p:txBody>
          <a:bodyPr/>
          <a:lstStyle/>
          <a:p>
            <a:pPr algn="just"/>
            <a:r>
              <a:rPr lang="es-ES_tradnl" altLang="es-MX" dirty="0"/>
              <a:t>Redes neuronales con una o más capas ocultas.</a:t>
            </a:r>
          </a:p>
          <a:p>
            <a:pPr algn="just"/>
            <a:r>
              <a:rPr lang="es-ES_tradnl" altLang="es-MX" dirty="0"/>
              <a:t>MLP - </a:t>
            </a:r>
            <a:r>
              <a:rPr lang="es-ES_tradnl" altLang="es-MX" dirty="0" err="1"/>
              <a:t>Multilayer</a:t>
            </a:r>
            <a:r>
              <a:rPr lang="es-ES_tradnl" altLang="es-MX" dirty="0"/>
              <a:t> </a:t>
            </a:r>
            <a:r>
              <a:rPr lang="es-ES_tradnl" altLang="es-MX" dirty="0" err="1"/>
              <a:t>Perceptrons</a:t>
            </a:r>
            <a:r>
              <a:rPr lang="es-ES_tradnl" altLang="es-MX" dirty="0"/>
              <a:t> (Perceptrón Multicapa)</a:t>
            </a:r>
          </a:p>
          <a:p>
            <a:pPr algn="just"/>
            <a:r>
              <a:rPr lang="es-ES_tradnl" altLang="es-MX" dirty="0"/>
              <a:t>Normalmente cada capa oculta de una red usa el mismo tipo de función de activación.</a:t>
            </a:r>
          </a:p>
          <a:p>
            <a:pPr algn="just"/>
            <a:r>
              <a:rPr lang="es-ES_tradnl" altLang="es-MX" dirty="0"/>
              <a:t>La función de activación de la salida es sigmoidal o lineal.</a:t>
            </a:r>
          </a:p>
          <a:p>
            <a:pPr algn="just"/>
            <a:r>
              <a:rPr lang="es-ES_tradnl" altLang="es-MX" dirty="0"/>
              <a:t>Son llamados aproximadores universales.</a:t>
            </a:r>
          </a:p>
          <a:p>
            <a:pPr algn="just"/>
            <a:endParaRPr lang="es-ES_tradnl" altLang="es-MX" dirty="0"/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4400550" y="2315696"/>
            <a:ext cx="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s-MX" altLang="es-MX" sz="2400"/>
          </a:p>
        </p:txBody>
      </p:sp>
    </p:spTree>
    <p:extLst>
      <p:ext uri="{BB962C8B-B14F-4D97-AF65-F5344CB8AC3E}">
        <p14:creationId xmlns:p14="http://schemas.microsoft.com/office/powerpoint/2010/main" val="288604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Tamaño de las redes</a:t>
            </a:r>
          </a:p>
        </p:txBody>
      </p:sp>
      <p:sp>
        <p:nvSpPr>
          <p:cNvPr id="26627" name="3 Marcador de contenido"/>
          <p:cNvSpPr>
            <a:spLocks noGrp="1"/>
          </p:cNvSpPr>
          <p:nvPr>
            <p:ph idx="1"/>
          </p:nvPr>
        </p:nvSpPr>
        <p:spPr>
          <a:xfrm>
            <a:off x="2209800" y="1981200"/>
            <a:ext cx="4533900" cy="4114800"/>
          </a:xfrm>
        </p:spPr>
        <p:txBody>
          <a:bodyPr/>
          <a:lstStyle/>
          <a:p>
            <a:r>
              <a:rPr lang="es-MX" altLang="es-MX" sz="2400" i="1"/>
              <a:t>Número de capas</a:t>
            </a:r>
            <a:r>
              <a:rPr lang="es-MX" altLang="es-MX" sz="2400"/>
              <a:t>: en una red multicapa, hay una o más capas de neuronas </a:t>
            </a:r>
            <a:r>
              <a:rPr lang="es-MX" altLang="es-MX" sz="2400" i="1"/>
              <a:t>ocultas </a:t>
            </a:r>
            <a:r>
              <a:rPr lang="es-MX" altLang="es-MX" sz="2400"/>
              <a:t>entre la entrada y la salida.</a:t>
            </a:r>
          </a:p>
          <a:p>
            <a:r>
              <a:rPr lang="es-MX" altLang="es-MX" sz="2400" i="1"/>
              <a:t>Número de unidades ocultas</a:t>
            </a:r>
            <a:r>
              <a:rPr lang="es-MX" altLang="es-MX" sz="2400"/>
              <a:t>: El número de unidades ocultas está directamente relacionado con las capacidades de la red.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63" y="1916113"/>
            <a:ext cx="3244850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48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Tamaño de las redes</a:t>
            </a:r>
            <a:endParaRPr lang="es-ES" altLang="es-MX" dirty="0"/>
          </a:p>
        </p:txBody>
      </p:sp>
      <p:sp>
        <p:nvSpPr>
          <p:cNvPr id="47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9800" y="1938056"/>
            <a:ext cx="8001000" cy="4495800"/>
          </a:xfrm>
        </p:spPr>
        <p:txBody>
          <a:bodyPr>
            <a:normAutofit/>
          </a:bodyPr>
          <a:lstStyle/>
          <a:p>
            <a:r>
              <a:rPr lang="es-MX" altLang="es-MX" sz="2800" dirty="0"/>
              <a:t>Idea básica:</a:t>
            </a:r>
          </a:p>
          <a:p>
            <a:r>
              <a:rPr lang="es-MX" altLang="es-MX" sz="2800" dirty="0"/>
              <a:t>La capa de entrada tendrá tantas neuronas como número de variables de entrada y la capa de salida tantas neuronas como variables de salida.</a:t>
            </a:r>
          </a:p>
          <a:p>
            <a:r>
              <a:rPr lang="es-MX" altLang="es-MX" sz="2800" dirty="0"/>
              <a:t>Las capas ocultas son capas de abstracción que consideran cuanto se refina un modelo</a:t>
            </a:r>
            <a:endParaRPr lang="es-ES" altLang="es-MX" sz="2800" dirty="0"/>
          </a:p>
        </p:txBody>
      </p:sp>
    </p:spTree>
    <p:extLst>
      <p:ext uri="{BB962C8B-B14F-4D97-AF65-F5344CB8AC3E}">
        <p14:creationId xmlns:p14="http://schemas.microsoft.com/office/powerpoint/2010/main" val="3320759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Ejemplo de cálculo de la salida de la red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21" y="1569825"/>
            <a:ext cx="4342558" cy="238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310064"/>
            <a:ext cx="8115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2" y="5228769"/>
            <a:ext cx="63722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brir llave 1">
            <a:extLst>
              <a:ext uri="{FF2B5EF4-FFF2-40B4-BE49-F238E27FC236}">
                <a16:creationId xmlns:a16="http://schemas.microsoft.com/office/drawing/2014/main" id="{F131BF6C-C475-A71A-55A2-3C510C891406}"/>
              </a:ext>
            </a:extLst>
          </p:cNvPr>
          <p:cNvSpPr/>
          <p:nvPr/>
        </p:nvSpPr>
        <p:spPr>
          <a:xfrm rot="16200000">
            <a:off x="5523190" y="5320340"/>
            <a:ext cx="138828" cy="16701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9155FD-96AC-FA64-2AA7-D7FE549C3339}"/>
              </a:ext>
            </a:extLst>
          </p:cNvPr>
          <p:cNvSpPr txBox="1"/>
          <p:nvPr/>
        </p:nvSpPr>
        <p:spPr>
          <a:xfrm>
            <a:off x="5364004" y="622484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/>
              <a:t>a</a:t>
            </a:r>
            <a:r>
              <a:rPr lang="es-MX" i="1" baseline="-25000" dirty="0"/>
              <a:t>3</a:t>
            </a:r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0520BB2C-5396-CCA6-0591-4486BEF4DD98}"/>
              </a:ext>
            </a:extLst>
          </p:cNvPr>
          <p:cNvSpPr/>
          <p:nvPr/>
        </p:nvSpPr>
        <p:spPr>
          <a:xfrm rot="16200000">
            <a:off x="8351550" y="5311376"/>
            <a:ext cx="138828" cy="16701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CEA404B-5198-3921-3161-52F17F5C8838}"/>
              </a:ext>
            </a:extLst>
          </p:cNvPr>
          <p:cNvSpPr txBox="1"/>
          <p:nvPr/>
        </p:nvSpPr>
        <p:spPr>
          <a:xfrm>
            <a:off x="8192364" y="621588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/>
              <a:t>a</a:t>
            </a:r>
            <a:r>
              <a:rPr lang="es-MX" i="1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36763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17978"/>
            <a:ext cx="7772400" cy="895350"/>
          </a:xfrm>
        </p:spPr>
        <p:txBody>
          <a:bodyPr/>
          <a:lstStyle/>
          <a:p>
            <a:r>
              <a:rPr lang="es-ES_tradnl" altLang="es-MX" dirty="0"/>
              <a:t>BP-</a:t>
            </a:r>
            <a:r>
              <a:rPr lang="es-ES_tradnl" altLang="es-MX" dirty="0" err="1"/>
              <a:t>Backpropagation</a:t>
            </a:r>
            <a:endParaRPr lang="es-ES_tradnl" altLang="es-MX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518395"/>
            <a:ext cx="8458200" cy="464820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_tradnl" altLang="es-MX" sz="2400" dirty="0" err="1"/>
              <a:t>Rumelhart</a:t>
            </a:r>
            <a:r>
              <a:rPr lang="es-ES_tradnl" altLang="es-MX" sz="2400" dirty="0"/>
              <a:t>, Hinton y Williams (1986) crean este método basándose en trabajos de (</a:t>
            </a:r>
            <a:r>
              <a:rPr lang="es-ES_tradnl" altLang="es-MX" sz="2400" dirty="0" err="1"/>
              <a:t>Werbos</a:t>
            </a:r>
            <a:r>
              <a:rPr lang="es-ES_tradnl" altLang="es-MX" sz="2400" dirty="0"/>
              <a:t> 74) y (Parker 82).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_tradnl" altLang="es-MX" sz="2400" dirty="0"/>
              <a:t>Método para que la RNA aprendiera la asociación entre patrones de entrada y las clases correspondientes.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_tradnl" altLang="es-MX" sz="2400" dirty="0"/>
              <a:t>Técnica de optimización diseñada para minimizar una función objetivo (en este caso el error):</a:t>
            </a: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306539"/>
              </p:ext>
            </p:extLst>
          </p:nvPr>
        </p:nvGraphicFramePr>
        <p:xfrm>
          <a:off x="4064000" y="4486835"/>
          <a:ext cx="406400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1548728" imgH="431613" progId="Equation.3">
                  <p:embed/>
                </p:oleObj>
              </mc:Choice>
              <mc:Fallback>
                <p:oleObj name="Ecuación" r:id="rId3" imgW="1548728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0" y="4486835"/>
                        <a:ext cx="406400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27411749-45D0-A8ED-CA2D-772A99556879}"/>
              </a:ext>
            </a:extLst>
          </p:cNvPr>
          <p:cNvSpPr txBox="1"/>
          <p:nvPr/>
        </p:nvSpPr>
        <p:spPr>
          <a:xfrm>
            <a:off x="6024280" y="5718413"/>
            <a:ext cx="1075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Salida deseada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340A0E7-20BB-1A24-B037-D7A5C9A29FBA}"/>
              </a:ext>
            </a:extLst>
          </p:cNvPr>
          <p:cNvSpPr txBox="1"/>
          <p:nvPr/>
        </p:nvSpPr>
        <p:spPr>
          <a:xfrm>
            <a:off x="6956610" y="5719672"/>
            <a:ext cx="1075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Salida real (pesada)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B0277EF-9953-E11C-5E2C-FB8030CFBD4A}"/>
              </a:ext>
            </a:extLst>
          </p:cNvPr>
          <p:cNvCxnSpPr/>
          <p:nvPr/>
        </p:nvCxnSpPr>
        <p:spPr>
          <a:xfrm flipV="1">
            <a:off x="6306671" y="5378824"/>
            <a:ext cx="0" cy="23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8696450-549E-4391-5DE1-DDE09D58DEAE}"/>
              </a:ext>
            </a:extLst>
          </p:cNvPr>
          <p:cNvCxnSpPr/>
          <p:nvPr/>
        </p:nvCxnSpPr>
        <p:spPr>
          <a:xfrm flipV="1">
            <a:off x="7238997" y="5396754"/>
            <a:ext cx="0" cy="23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575BE6E-4212-EE04-155D-3A13AF534C7D}"/>
              </a:ext>
            </a:extLst>
          </p:cNvPr>
          <p:cNvSpPr txBox="1"/>
          <p:nvPr/>
        </p:nvSpPr>
        <p:spPr>
          <a:xfrm>
            <a:off x="8815295" y="4710148"/>
            <a:ext cx="1277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Error medio cuadrático</a:t>
            </a:r>
          </a:p>
        </p:txBody>
      </p:sp>
    </p:spTree>
    <p:extLst>
      <p:ext uri="{BB962C8B-B14F-4D97-AF65-F5344CB8AC3E}">
        <p14:creationId xmlns:p14="http://schemas.microsoft.com/office/powerpoint/2010/main" val="2844671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/>
              <a:t>Redes neuronales de tipo biológico</a:t>
            </a:r>
          </a:p>
        </p:txBody>
      </p:sp>
      <p:sp>
        <p:nvSpPr>
          <p:cNvPr id="16387" name="2 Marcador de contenido"/>
          <p:cNvSpPr>
            <a:spLocks noGrp="1"/>
          </p:cNvSpPr>
          <p:nvPr>
            <p:ph idx="1"/>
          </p:nvPr>
        </p:nvSpPr>
        <p:spPr>
          <a:xfrm>
            <a:off x="1562100" y="1866674"/>
            <a:ext cx="4533900" cy="4392612"/>
          </a:xfrm>
        </p:spPr>
        <p:txBody>
          <a:bodyPr/>
          <a:lstStyle/>
          <a:p>
            <a:r>
              <a:rPr lang="es-MX" altLang="es-MX" dirty="0"/>
              <a:t>Una neurona consta de un cuerpo de la célula o soma que contiene el núcleo  de la célula. Del núcleo derivan varias fibras llamadas dendritas y una fibra larga llamada axón.</a:t>
            </a:r>
          </a:p>
          <a:p>
            <a:pPr lvl="1"/>
            <a:r>
              <a:rPr lang="es-MX" altLang="es-MX" sz="1600" dirty="0"/>
              <a:t>Dendrita: llevan señales de los nervios al cuerpo de la célula.</a:t>
            </a:r>
          </a:p>
          <a:p>
            <a:pPr lvl="1"/>
            <a:r>
              <a:rPr lang="es-MX" altLang="es-MX" sz="1600" dirty="0"/>
              <a:t>Axón: lleva señales de salida de la neurona a las dendritas de otras neuronas.</a:t>
            </a:r>
          </a:p>
          <a:p>
            <a:pPr lvl="1"/>
            <a:r>
              <a:rPr lang="es-MX" altLang="es-MX" sz="1600" dirty="0"/>
              <a:t>Sinapsis: uniones entre neuronas.</a:t>
            </a:r>
          </a:p>
          <a:p>
            <a:r>
              <a:rPr lang="es-MX" altLang="es-MX" dirty="0"/>
              <a:t>Existen 10</a:t>
            </a:r>
            <a:r>
              <a:rPr lang="es-MX" altLang="es-MX" baseline="30000" dirty="0"/>
              <a:t>11</a:t>
            </a:r>
            <a:r>
              <a:rPr lang="es-MX" altLang="es-MX" dirty="0"/>
              <a:t> neuronas, cada una con 10</a:t>
            </a:r>
            <a:r>
              <a:rPr lang="es-MX" altLang="es-MX" baseline="30000" dirty="0"/>
              <a:t>3</a:t>
            </a:r>
            <a:r>
              <a:rPr lang="es-MX" altLang="es-MX" dirty="0"/>
              <a:t>-10</a:t>
            </a:r>
            <a:r>
              <a:rPr lang="es-MX" altLang="es-MX" baseline="30000" dirty="0"/>
              <a:t>4</a:t>
            </a:r>
            <a:r>
              <a:rPr lang="es-MX" altLang="es-MX" dirty="0"/>
              <a:t> conexiones a otras neuronas con pulsos eléctricos de milisegundos. </a:t>
            </a:r>
            <a:endParaRPr lang="es-ES" altLang="es-MX" dirty="0"/>
          </a:p>
          <a:p>
            <a:endParaRPr lang="es-MX" altLang="es-MX" dirty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50" y="3976689"/>
            <a:ext cx="3240088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6" y="1844675"/>
            <a:ext cx="3922713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528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6"/>
          <p:cNvSpPr>
            <a:spLocks noGrp="1"/>
          </p:cNvSpPr>
          <p:nvPr>
            <p:ph idx="1"/>
          </p:nvPr>
        </p:nvSpPr>
        <p:spPr bwMode="auto">
          <a:xfrm>
            <a:off x="2893730" y="2130880"/>
            <a:ext cx="7772399" cy="32738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s-MX" sz="2400" dirty="0"/>
              <a:t>Se compara la salida “deseada” con la salida “actual” y se genera un error.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s-MX" sz="2400" dirty="0"/>
              <a:t>Se utiliza dicho error para modificar los “pesos” en las neuronas de salida.</a:t>
            </a:r>
          </a:p>
          <a:p>
            <a:endParaRPr lang="es-MX" sz="2400" dirty="0"/>
          </a:p>
          <a:p>
            <a:endParaRPr lang="es-MX" sz="24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s-MX" sz="2400" dirty="0"/>
              <a:t>Se propaga dicho error hacia atrás, modificando los pesos en las demás neuronas en la red.</a:t>
            </a:r>
            <a:endParaRPr lang="es-ES_tradnl" altLang="es-ES_tradnl" sz="2400" dirty="0">
              <a:latin typeface="Montserrat SemiBold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56" y="3870142"/>
            <a:ext cx="3136106" cy="3929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1E0395-61D1-F4B7-D27B-D828858FB84D}"/>
              </a:ext>
            </a:extLst>
          </p:cNvPr>
          <p:cNvSpPr txBox="1">
            <a:spLocks noChangeArrowheads="1"/>
          </p:cNvSpPr>
          <p:nvPr/>
        </p:nvSpPr>
        <p:spPr>
          <a:xfrm>
            <a:off x="2209800" y="417978"/>
            <a:ext cx="7772400" cy="89535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r>
              <a:rPr lang="es-ES_tradnl" altLang="es-MX"/>
              <a:t>BP-Backpropagation</a:t>
            </a:r>
            <a:endParaRPr lang="es-ES_tradnl" altLang="es-MX" dirty="0"/>
          </a:p>
        </p:txBody>
      </p:sp>
    </p:spTree>
    <p:extLst>
      <p:ext uri="{BB962C8B-B14F-4D97-AF65-F5344CB8AC3E}">
        <p14:creationId xmlns:p14="http://schemas.microsoft.com/office/powerpoint/2010/main" val="1494250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32814"/>
            <a:ext cx="8153400" cy="971550"/>
          </a:xfrm>
        </p:spPr>
        <p:txBody>
          <a:bodyPr/>
          <a:lstStyle/>
          <a:p>
            <a:r>
              <a:rPr lang="es-MX" altLang="es-MX" sz="3600" dirty="0"/>
              <a:t>Backpropagation: </a:t>
            </a:r>
            <a:r>
              <a:rPr lang="es-ES_tradnl" altLang="es-MX" sz="3600" dirty="0"/>
              <a:t>Seudocódigo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447800"/>
            <a:ext cx="8534400" cy="411480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s-ES_tradnl" altLang="es-MX" sz="2800" dirty="0"/>
              <a:t>Inicialización aleatoria de pesos</a:t>
            </a:r>
          </a:p>
          <a:p>
            <a:pPr algn="just"/>
            <a:r>
              <a:rPr lang="es-ES_tradnl" altLang="es-MX" sz="2800" dirty="0"/>
              <a:t>Aplicar patrón de entrada</a:t>
            </a:r>
          </a:p>
          <a:p>
            <a:pPr algn="just"/>
            <a:r>
              <a:rPr lang="es-ES_tradnl" altLang="es-MX" sz="2800" dirty="0"/>
              <a:t>Propagación de la entrada a través de todas las capas</a:t>
            </a:r>
          </a:p>
          <a:p>
            <a:pPr algn="just"/>
            <a:r>
              <a:rPr lang="es-ES_tradnl" altLang="es-MX" sz="2800" dirty="0"/>
              <a:t>La RNA genera salidas y se calcula el error para cada neurona de salida</a:t>
            </a:r>
          </a:p>
          <a:p>
            <a:pPr algn="just"/>
            <a:r>
              <a:rPr lang="es-ES_tradnl" altLang="es-MX" sz="2800" dirty="0"/>
              <a:t>Los errores se transmiten hacia atrás, partiendo de la capa de salida hacia las neuronas de la capa intermedia</a:t>
            </a:r>
          </a:p>
          <a:p>
            <a:pPr algn="just"/>
            <a:r>
              <a:rPr lang="es-ES_tradnl" altLang="es-MX" sz="2800" dirty="0"/>
              <a:t>Este proceso se repite capa por capa.</a:t>
            </a:r>
          </a:p>
          <a:p>
            <a:pPr algn="just"/>
            <a:r>
              <a:rPr lang="es-ES_tradnl" altLang="es-MX" sz="2800" dirty="0"/>
              <a:t>Se reajustan los pesos de conexión da cada neurona en base al error recibido.</a:t>
            </a:r>
          </a:p>
        </p:txBody>
      </p:sp>
    </p:spTree>
    <p:extLst>
      <p:ext uri="{BB962C8B-B14F-4D97-AF65-F5344CB8AC3E}">
        <p14:creationId xmlns:p14="http://schemas.microsoft.com/office/powerpoint/2010/main" val="2730280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Algoritmo Backpropagation </a:t>
            </a: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738" y="1045322"/>
            <a:ext cx="7955269" cy="476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84" y="6112248"/>
            <a:ext cx="6200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82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 ejemplo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6888088" y="1700808"/>
            <a:ext cx="30963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Percepciones (inputs):</a:t>
            </a:r>
          </a:p>
          <a:p>
            <a:endParaRPr lang="es-MX" sz="1600" dirty="0"/>
          </a:p>
          <a:p>
            <a:r>
              <a:rPr lang="es-MX" sz="1600" dirty="0"/>
              <a:t>P</a:t>
            </a:r>
            <a:r>
              <a:rPr lang="es-MX" sz="1600" baseline="-25000" dirty="0"/>
              <a:t>1</a:t>
            </a:r>
            <a:r>
              <a:rPr lang="es-MX" sz="1600" dirty="0"/>
              <a:t>={1,0} sensor frontal</a:t>
            </a:r>
          </a:p>
          <a:p>
            <a:r>
              <a:rPr lang="es-MX" sz="1600" dirty="0"/>
              <a:t>P</a:t>
            </a:r>
            <a:r>
              <a:rPr lang="es-MX" sz="1600" baseline="-25000" dirty="0"/>
              <a:t>2</a:t>
            </a:r>
            <a:r>
              <a:rPr lang="es-MX" sz="1600" dirty="0"/>
              <a:t>={1,0} sensor posterior</a:t>
            </a:r>
          </a:p>
          <a:p>
            <a:r>
              <a:rPr lang="es-MX" sz="1600" dirty="0"/>
              <a:t>P</a:t>
            </a:r>
            <a:r>
              <a:rPr lang="es-MX" sz="1600" baseline="-25000" dirty="0"/>
              <a:t>3</a:t>
            </a:r>
            <a:r>
              <a:rPr lang="es-MX" sz="1600" dirty="0"/>
              <a:t>={1,0} sensor lateral der.</a:t>
            </a:r>
          </a:p>
          <a:p>
            <a:r>
              <a:rPr lang="es-MX" sz="1600" dirty="0"/>
              <a:t>P</a:t>
            </a:r>
            <a:r>
              <a:rPr lang="es-MX" sz="1600" baseline="-25000" dirty="0"/>
              <a:t>4</a:t>
            </a:r>
            <a:r>
              <a:rPr lang="es-MX" sz="1600" dirty="0"/>
              <a:t>={1,0} sensor lateral izq.</a:t>
            </a:r>
          </a:p>
          <a:p>
            <a:r>
              <a:rPr lang="es-MX" sz="1600" dirty="0"/>
              <a:t>1= </a:t>
            </a:r>
            <a:r>
              <a:rPr lang="es-MX" sz="1600" dirty="0" err="1"/>
              <a:t>obst</a:t>
            </a:r>
            <a:r>
              <a:rPr lang="es-MX" sz="1600" dirty="0"/>
              <a:t>. 0=libre</a:t>
            </a:r>
          </a:p>
          <a:p>
            <a:endParaRPr lang="es-MX" sz="1600" dirty="0"/>
          </a:p>
          <a:p>
            <a:r>
              <a:rPr lang="es-MX" sz="1600" dirty="0"/>
              <a:t>Opciones de acción (outputs)</a:t>
            </a:r>
          </a:p>
          <a:p>
            <a:r>
              <a:rPr lang="es-MX" sz="1600" dirty="0"/>
              <a:t>A</a:t>
            </a:r>
            <a:r>
              <a:rPr lang="es-MX" sz="1600" baseline="-25000" dirty="0"/>
              <a:t>1</a:t>
            </a:r>
            <a:r>
              <a:rPr lang="es-MX" sz="1600" dirty="0"/>
              <a:t>={1,0}</a:t>
            </a:r>
          </a:p>
          <a:p>
            <a:r>
              <a:rPr lang="es-MX" sz="1600" dirty="0"/>
              <a:t>A</a:t>
            </a:r>
            <a:r>
              <a:rPr lang="es-MX" sz="1600" baseline="-25000" dirty="0"/>
              <a:t>2</a:t>
            </a:r>
            <a:r>
              <a:rPr lang="es-MX" sz="1600" dirty="0"/>
              <a:t>={1,0}</a:t>
            </a:r>
          </a:p>
          <a:p>
            <a:r>
              <a:rPr lang="es-MX" sz="1600" dirty="0"/>
              <a:t>A</a:t>
            </a:r>
            <a:r>
              <a:rPr lang="es-MX" sz="1600" baseline="-25000" dirty="0"/>
              <a:t>3</a:t>
            </a:r>
            <a:r>
              <a:rPr lang="es-MX" sz="1600" dirty="0"/>
              <a:t>={1,0}</a:t>
            </a:r>
          </a:p>
          <a:p>
            <a:r>
              <a:rPr lang="es-MX" sz="1600" dirty="0"/>
              <a:t>A</a:t>
            </a:r>
            <a:r>
              <a:rPr lang="es-MX" sz="1600" baseline="-25000" dirty="0"/>
              <a:t>4</a:t>
            </a:r>
            <a:r>
              <a:rPr lang="es-MX" sz="1600" dirty="0"/>
              <a:t>={1,0}</a:t>
            </a:r>
          </a:p>
          <a:p>
            <a:r>
              <a:rPr lang="es-MX" sz="1600" dirty="0"/>
              <a:t>0= ninguna 1=avanzar</a:t>
            </a:r>
          </a:p>
        </p:txBody>
      </p:sp>
      <p:grpSp>
        <p:nvGrpSpPr>
          <p:cNvPr id="5" name="4 Grupo"/>
          <p:cNvGrpSpPr>
            <a:grpSpLocks noChangeAspect="1"/>
          </p:cNvGrpSpPr>
          <p:nvPr/>
        </p:nvGrpSpPr>
        <p:grpSpPr>
          <a:xfrm>
            <a:off x="3189996" y="1772816"/>
            <a:ext cx="2305820" cy="2214306"/>
            <a:chOff x="1621150" y="1661095"/>
            <a:chExt cx="2590809" cy="2487984"/>
          </a:xfrm>
        </p:grpSpPr>
        <p:sp>
          <p:nvSpPr>
            <p:cNvPr id="3" name="2 Elipse"/>
            <p:cNvSpPr/>
            <p:nvPr/>
          </p:nvSpPr>
          <p:spPr bwMode="auto">
            <a:xfrm>
              <a:off x="2376495" y="2416439"/>
              <a:ext cx="1080120" cy="100811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4" name="3 Rectángulo"/>
            <p:cNvSpPr/>
            <p:nvPr/>
          </p:nvSpPr>
          <p:spPr bwMode="auto">
            <a:xfrm>
              <a:off x="2808543" y="2272423"/>
              <a:ext cx="264122" cy="1440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9" name="8 Forma libre"/>
            <p:cNvSpPr/>
            <p:nvPr/>
          </p:nvSpPr>
          <p:spPr bwMode="auto">
            <a:xfrm>
              <a:off x="2448503" y="1912383"/>
              <a:ext cx="1008112" cy="73581"/>
            </a:xfrm>
            <a:custGeom>
              <a:avLst/>
              <a:gdLst>
                <a:gd name="connsiteX0" fmla="*/ 0 w 982639"/>
                <a:gd name="connsiteY0" fmla="*/ 147162 h 147162"/>
                <a:gd name="connsiteX1" fmla="*/ 341194 w 982639"/>
                <a:gd name="connsiteY1" fmla="*/ 10684 h 147162"/>
                <a:gd name="connsiteX2" fmla="*/ 736979 w 982639"/>
                <a:gd name="connsiteY2" fmla="*/ 24332 h 147162"/>
                <a:gd name="connsiteX3" fmla="*/ 982639 w 982639"/>
                <a:gd name="connsiteY3" fmla="*/ 147162 h 147162"/>
                <a:gd name="connsiteX4" fmla="*/ 982639 w 982639"/>
                <a:gd name="connsiteY4" fmla="*/ 147162 h 14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639" h="147162">
                  <a:moveTo>
                    <a:pt x="0" y="147162"/>
                  </a:moveTo>
                  <a:cubicBezTo>
                    <a:pt x="109182" y="89159"/>
                    <a:pt x="218364" y="31156"/>
                    <a:pt x="341194" y="10684"/>
                  </a:cubicBezTo>
                  <a:cubicBezTo>
                    <a:pt x="464024" y="-9788"/>
                    <a:pt x="630072" y="1586"/>
                    <a:pt x="736979" y="24332"/>
                  </a:cubicBezTo>
                  <a:cubicBezTo>
                    <a:pt x="843886" y="47078"/>
                    <a:pt x="982639" y="147162"/>
                    <a:pt x="982639" y="147162"/>
                  </a:cubicBezTo>
                  <a:lnTo>
                    <a:pt x="982639" y="147162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11" name="10 Forma libre"/>
            <p:cNvSpPr/>
            <p:nvPr/>
          </p:nvSpPr>
          <p:spPr bwMode="auto">
            <a:xfrm>
              <a:off x="2605380" y="1770506"/>
              <a:ext cx="750627" cy="54756"/>
            </a:xfrm>
            <a:custGeom>
              <a:avLst/>
              <a:gdLst>
                <a:gd name="connsiteX0" fmla="*/ 0 w 750627"/>
                <a:gd name="connsiteY0" fmla="*/ 41108 h 54756"/>
                <a:gd name="connsiteX1" fmla="*/ 354842 w 750627"/>
                <a:gd name="connsiteY1" fmla="*/ 165 h 54756"/>
                <a:gd name="connsiteX2" fmla="*/ 750627 w 750627"/>
                <a:gd name="connsiteY2" fmla="*/ 54756 h 5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7" h="54756">
                  <a:moveTo>
                    <a:pt x="0" y="41108"/>
                  </a:moveTo>
                  <a:cubicBezTo>
                    <a:pt x="114869" y="19499"/>
                    <a:pt x="229738" y="-2110"/>
                    <a:pt x="354842" y="165"/>
                  </a:cubicBezTo>
                  <a:cubicBezTo>
                    <a:pt x="479946" y="2440"/>
                    <a:pt x="615286" y="28598"/>
                    <a:pt x="750627" y="54756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12" name="11 Forma libre"/>
            <p:cNvSpPr/>
            <p:nvPr/>
          </p:nvSpPr>
          <p:spPr bwMode="auto">
            <a:xfrm>
              <a:off x="2796449" y="1661095"/>
              <a:ext cx="341194" cy="27690"/>
            </a:xfrm>
            <a:custGeom>
              <a:avLst/>
              <a:gdLst>
                <a:gd name="connsiteX0" fmla="*/ 0 w 341194"/>
                <a:gd name="connsiteY0" fmla="*/ 14042 h 27690"/>
                <a:gd name="connsiteX1" fmla="*/ 177421 w 341194"/>
                <a:gd name="connsiteY1" fmla="*/ 394 h 27690"/>
                <a:gd name="connsiteX2" fmla="*/ 341194 w 341194"/>
                <a:gd name="connsiteY2" fmla="*/ 27690 h 2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94" h="27690">
                  <a:moveTo>
                    <a:pt x="0" y="14042"/>
                  </a:moveTo>
                  <a:cubicBezTo>
                    <a:pt x="60278" y="6080"/>
                    <a:pt x="120556" y="-1881"/>
                    <a:pt x="177421" y="394"/>
                  </a:cubicBezTo>
                  <a:cubicBezTo>
                    <a:pt x="234286" y="2669"/>
                    <a:pt x="287740" y="15179"/>
                    <a:pt x="341194" y="2769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15" name="14 Rectángulo"/>
            <p:cNvSpPr/>
            <p:nvPr/>
          </p:nvSpPr>
          <p:spPr bwMode="auto">
            <a:xfrm rot="10800000">
              <a:off x="2772539" y="3393735"/>
              <a:ext cx="288032" cy="1440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16" name="15 Forma libre"/>
            <p:cNvSpPr/>
            <p:nvPr/>
          </p:nvSpPr>
          <p:spPr bwMode="auto">
            <a:xfrm rot="10800000">
              <a:off x="2412499" y="3824210"/>
              <a:ext cx="1008112" cy="73581"/>
            </a:xfrm>
            <a:custGeom>
              <a:avLst/>
              <a:gdLst>
                <a:gd name="connsiteX0" fmla="*/ 0 w 982639"/>
                <a:gd name="connsiteY0" fmla="*/ 147162 h 147162"/>
                <a:gd name="connsiteX1" fmla="*/ 341194 w 982639"/>
                <a:gd name="connsiteY1" fmla="*/ 10684 h 147162"/>
                <a:gd name="connsiteX2" fmla="*/ 736979 w 982639"/>
                <a:gd name="connsiteY2" fmla="*/ 24332 h 147162"/>
                <a:gd name="connsiteX3" fmla="*/ 982639 w 982639"/>
                <a:gd name="connsiteY3" fmla="*/ 147162 h 147162"/>
                <a:gd name="connsiteX4" fmla="*/ 982639 w 982639"/>
                <a:gd name="connsiteY4" fmla="*/ 147162 h 14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639" h="147162">
                  <a:moveTo>
                    <a:pt x="0" y="147162"/>
                  </a:moveTo>
                  <a:cubicBezTo>
                    <a:pt x="109182" y="89159"/>
                    <a:pt x="218364" y="31156"/>
                    <a:pt x="341194" y="10684"/>
                  </a:cubicBezTo>
                  <a:cubicBezTo>
                    <a:pt x="464024" y="-9788"/>
                    <a:pt x="630072" y="1586"/>
                    <a:pt x="736979" y="24332"/>
                  </a:cubicBezTo>
                  <a:cubicBezTo>
                    <a:pt x="843886" y="47078"/>
                    <a:pt x="982639" y="147162"/>
                    <a:pt x="982639" y="147162"/>
                  </a:cubicBezTo>
                  <a:lnTo>
                    <a:pt x="982639" y="147162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17" name="16 Forma libre"/>
            <p:cNvSpPr/>
            <p:nvPr/>
          </p:nvSpPr>
          <p:spPr bwMode="auto">
            <a:xfrm rot="10800000">
              <a:off x="2513107" y="3984912"/>
              <a:ext cx="750627" cy="54756"/>
            </a:xfrm>
            <a:custGeom>
              <a:avLst/>
              <a:gdLst>
                <a:gd name="connsiteX0" fmla="*/ 0 w 750627"/>
                <a:gd name="connsiteY0" fmla="*/ 41108 h 54756"/>
                <a:gd name="connsiteX1" fmla="*/ 354842 w 750627"/>
                <a:gd name="connsiteY1" fmla="*/ 165 h 54756"/>
                <a:gd name="connsiteX2" fmla="*/ 750627 w 750627"/>
                <a:gd name="connsiteY2" fmla="*/ 54756 h 5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7" h="54756">
                  <a:moveTo>
                    <a:pt x="0" y="41108"/>
                  </a:moveTo>
                  <a:cubicBezTo>
                    <a:pt x="114869" y="19499"/>
                    <a:pt x="229738" y="-2110"/>
                    <a:pt x="354842" y="165"/>
                  </a:cubicBezTo>
                  <a:cubicBezTo>
                    <a:pt x="479946" y="2440"/>
                    <a:pt x="615286" y="28598"/>
                    <a:pt x="750627" y="54756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18" name="17 Forma libre"/>
            <p:cNvSpPr/>
            <p:nvPr/>
          </p:nvSpPr>
          <p:spPr bwMode="auto">
            <a:xfrm rot="10800000">
              <a:off x="2731471" y="4121389"/>
              <a:ext cx="341194" cy="27690"/>
            </a:xfrm>
            <a:custGeom>
              <a:avLst/>
              <a:gdLst>
                <a:gd name="connsiteX0" fmla="*/ 0 w 341194"/>
                <a:gd name="connsiteY0" fmla="*/ 14042 h 27690"/>
                <a:gd name="connsiteX1" fmla="*/ 177421 w 341194"/>
                <a:gd name="connsiteY1" fmla="*/ 394 h 27690"/>
                <a:gd name="connsiteX2" fmla="*/ 341194 w 341194"/>
                <a:gd name="connsiteY2" fmla="*/ 27690 h 2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94" h="27690">
                  <a:moveTo>
                    <a:pt x="0" y="14042"/>
                  </a:moveTo>
                  <a:cubicBezTo>
                    <a:pt x="60278" y="6080"/>
                    <a:pt x="120556" y="-1881"/>
                    <a:pt x="177421" y="394"/>
                  </a:cubicBezTo>
                  <a:cubicBezTo>
                    <a:pt x="234286" y="2669"/>
                    <a:pt x="287740" y="15179"/>
                    <a:pt x="341194" y="2769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20" name="19 Rectángulo"/>
            <p:cNvSpPr/>
            <p:nvPr/>
          </p:nvSpPr>
          <p:spPr bwMode="auto">
            <a:xfrm rot="5400000">
              <a:off x="3384607" y="2807811"/>
              <a:ext cx="288032" cy="1440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21" name="20 Forma libre"/>
            <p:cNvSpPr/>
            <p:nvPr/>
          </p:nvSpPr>
          <p:spPr bwMode="auto">
            <a:xfrm rot="5400000">
              <a:off x="3419825" y="2843029"/>
              <a:ext cx="1008112" cy="73581"/>
            </a:xfrm>
            <a:custGeom>
              <a:avLst/>
              <a:gdLst>
                <a:gd name="connsiteX0" fmla="*/ 0 w 982639"/>
                <a:gd name="connsiteY0" fmla="*/ 147162 h 147162"/>
                <a:gd name="connsiteX1" fmla="*/ 341194 w 982639"/>
                <a:gd name="connsiteY1" fmla="*/ 10684 h 147162"/>
                <a:gd name="connsiteX2" fmla="*/ 736979 w 982639"/>
                <a:gd name="connsiteY2" fmla="*/ 24332 h 147162"/>
                <a:gd name="connsiteX3" fmla="*/ 982639 w 982639"/>
                <a:gd name="connsiteY3" fmla="*/ 147162 h 147162"/>
                <a:gd name="connsiteX4" fmla="*/ 982639 w 982639"/>
                <a:gd name="connsiteY4" fmla="*/ 147162 h 14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639" h="147162">
                  <a:moveTo>
                    <a:pt x="0" y="147162"/>
                  </a:moveTo>
                  <a:cubicBezTo>
                    <a:pt x="109182" y="89159"/>
                    <a:pt x="218364" y="31156"/>
                    <a:pt x="341194" y="10684"/>
                  </a:cubicBezTo>
                  <a:cubicBezTo>
                    <a:pt x="464024" y="-9788"/>
                    <a:pt x="630072" y="1586"/>
                    <a:pt x="736979" y="24332"/>
                  </a:cubicBezTo>
                  <a:cubicBezTo>
                    <a:pt x="843886" y="47078"/>
                    <a:pt x="982639" y="147162"/>
                    <a:pt x="982639" y="147162"/>
                  </a:cubicBezTo>
                  <a:lnTo>
                    <a:pt x="982639" y="147162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22" name="21 Forma libre"/>
            <p:cNvSpPr/>
            <p:nvPr/>
          </p:nvSpPr>
          <p:spPr bwMode="auto">
            <a:xfrm rot="5400000">
              <a:off x="3699857" y="2880576"/>
              <a:ext cx="750627" cy="54756"/>
            </a:xfrm>
            <a:custGeom>
              <a:avLst/>
              <a:gdLst>
                <a:gd name="connsiteX0" fmla="*/ 0 w 750627"/>
                <a:gd name="connsiteY0" fmla="*/ 41108 h 54756"/>
                <a:gd name="connsiteX1" fmla="*/ 354842 w 750627"/>
                <a:gd name="connsiteY1" fmla="*/ 165 h 54756"/>
                <a:gd name="connsiteX2" fmla="*/ 750627 w 750627"/>
                <a:gd name="connsiteY2" fmla="*/ 54756 h 5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7" h="54756">
                  <a:moveTo>
                    <a:pt x="0" y="41108"/>
                  </a:moveTo>
                  <a:cubicBezTo>
                    <a:pt x="114869" y="19499"/>
                    <a:pt x="229738" y="-2110"/>
                    <a:pt x="354842" y="165"/>
                  </a:cubicBezTo>
                  <a:cubicBezTo>
                    <a:pt x="479946" y="2440"/>
                    <a:pt x="615286" y="28598"/>
                    <a:pt x="750627" y="54756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23" name="22 Forma libre"/>
            <p:cNvSpPr/>
            <p:nvPr/>
          </p:nvSpPr>
          <p:spPr bwMode="auto">
            <a:xfrm rot="5400000">
              <a:off x="4027517" y="2880461"/>
              <a:ext cx="341194" cy="27690"/>
            </a:xfrm>
            <a:custGeom>
              <a:avLst/>
              <a:gdLst>
                <a:gd name="connsiteX0" fmla="*/ 0 w 341194"/>
                <a:gd name="connsiteY0" fmla="*/ 14042 h 27690"/>
                <a:gd name="connsiteX1" fmla="*/ 177421 w 341194"/>
                <a:gd name="connsiteY1" fmla="*/ 394 h 27690"/>
                <a:gd name="connsiteX2" fmla="*/ 341194 w 341194"/>
                <a:gd name="connsiteY2" fmla="*/ 27690 h 2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94" h="27690">
                  <a:moveTo>
                    <a:pt x="0" y="14042"/>
                  </a:moveTo>
                  <a:cubicBezTo>
                    <a:pt x="60278" y="6080"/>
                    <a:pt x="120556" y="-1881"/>
                    <a:pt x="177421" y="394"/>
                  </a:cubicBezTo>
                  <a:cubicBezTo>
                    <a:pt x="234286" y="2669"/>
                    <a:pt x="287740" y="15179"/>
                    <a:pt x="341194" y="2769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25" name="24 Rectángulo"/>
            <p:cNvSpPr/>
            <p:nvPr/>
          </p:nvSpPr>
          <p:spPr bwMode="auto">
            <a:xfrm rot="16200000">
              <a:off x="2160470" y="2835946"/>
              <a:ext cx="288032" cy="14401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26" name="25 Forma libre"/>
            <p:cNvSpPr/>
            <p:nvPr/>
          </p:nvSpPr>
          <p:spPr bwMode="auto">
            <a:xfrm rot="16200000">
              <a:off x="1405173" y="2871163"/>
              <a:ext cx="1008112" cy="73581"/>
            </a:xfrm>
            <a:custGeom>
              <a:avLst/>
              <a:gdLst>
                <a:gd name="connsiteX0" fmla="*/ 0 w 982639"/>
                <a:gd name="connsiteY0" fmla="*/ 147162 h 147162"/>
                <a:gd name="connsiteX1" fmla="*/ 341194 w 982639"/>
                <a:gd name="connsiteY1" fmla="*/ 10684 h 147162"/>
                <a:gd name="connsiteX2" fmla="*/ 736979 w 982639"/>
                <a:gd name="connsiteY2" fmla="*/ 24332 h 147162"/>
                <a:gd name="connsiteX3" fmla="*/ 982639 w 982639"/>
                <a:gd name="connsiteY3" fmla="*/ 147162 h 147162"/>
                <a:gd name="connsiteX4" fmla="*/ 982639 w 982639"/>
                <a:gd name="connsiteY4" fmla="*/ 147162 h 14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639" h="147162">
                  <a:moveTo>
                    <a:pt x="0" y="147162"/>
                  </a:moveTo>
                  <a:cubicBezTo>
                    <a:pt x="109182" y="89159"/>
                    <a:pt x="218364" y="31156"/>
                    <a:pt x="341194" y="10684"/>
                  </a:cubicBezTo>
                  <a:cubicBezTo>
                    <a:pt x="464024" y="-9788"/>
                    <a:pt x="630072" y="1586"/>
                    <a:pt x="736979" y="24332"/>
                  </a:cubicBezTo>
                  <a:cubicBezTo>
                    <a:pt x="843886" y="47078"/>
                    <a:pt x="982639" y="147162"/>
                    <a:pt x="982639" y="147162"/>
                  </a:cubicBezTo>
                  <a:lnTo>
                    <a:pt x="982639" y="147162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27" name="26 Forma libre"/>
            <p:cNvSpPr/>
            <p:nvPr/>
          </p:nvSpPr>
          <p:spPr bwMode="auto">
            <a:xfrm rot="16200000">
              <a:off x="1382626" y="2852441"/>
              <a:ext cx="750627" cy="54756"/>
            </a:xfrm>
            <a:custGeom>
              <a:avLst/>
              <a:gdLst>
                <a:gd name="connsiteX0" fmla="*/ 0 w 750627"/>
                <a:gd name="connsiteY0" fmla="*/ 41108 h 54756"/>
                <a:gd name="connsiteX1" fmla="*/ 354842 w 750627"/>
                <a:gd name="connsiteY1" fmla="*/ 165 h 54756"/>
                <a:gd name="connsiteX2" fmla="*/ 750627 w 750627"/>
                <a:gd name="connsiteY2" fmla="*/ 54756 h 5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7" h="54756">
                  <a:moveTo>
                    <a:pt x="0" y="41108"/>
                  </a:moveTo>
                  <a:cubicBezTo>
                    <a:pt x="114869" y="19499"/>
                    <a:pt x="229738" y="-2110"/>
                    <a:pt x="354842" y="165"/>
                  </a:cubicBezTo>
                  <a:cubicBezTo>
                    <a:pt x="479946" y="2440"/>
                    <a:pt x="615286" y="28598"/>
                    <a:pt x="750627" y="54756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28" name="27 Forma libre"/>
            <p:cNvSpPr/>
            <p:nvPr/>
          </p:nvSpPr>
          <p:spPr bwMode="auto">
            <a:xfrm rot="16200000">
              <a:off x="1464398" y="2879622"/>
              <a:ext cx="341194" cy="27690"/>
            </a:xfrm>
            <a:custGeom>
              <a:avLst/>
              <a:gdLst>
                <a:gd name="connsiteX0" fmla="*/ 0 w 341194"/>
                <a:gd name="connsiteY0" fmla="*/ 14042 h 27690"/>
                <a:gd name="connsiteX1" fmla="*/ 177421 w 341194"/>
                <a:gd name="connsiteY1" fmla="*/ 394 h 27690"/>
                <a:gd name="connsiteX2" fmla="*/ 341194 w 341194"/>
                <a:gd name="connsiteY2" fmla="*/ 27690 h 2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94" h="27690">
                  <a:moveTo>
                    <a:pt x="0" y="14042"/>
                  </a:moveTo>
                  <a:cubicBezTo>
                    <a:pt x="60278" y="6080"/>
                    <a:pt x="120556" y="-1881"/>
                    <a:pt x="177421" y="394"/>
                  </a:cubicBezTo>
                  <a:cubicBezTo>
                    <a:pt x="234286" y="2669"/>
                    <a:pt x="287740" y="15179"/>
                    <a:pt x="341194" y="2769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29" name="28 Elipse"/>
            <p:cNvSpPr/>
            <p:nvPr/>
          </p:nvSpPr>
          <p:spPr bwMode="auto">
            <a:xfrm>
              <a:off x="2649967" y="2661901"/>
              <a:ext cx="532264" cy="51933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30" name="29 Rectángulo redondeado"/>
            <p:cNvSpPr/>
            <p:nvPr/>
          </p:nvSpPr>
          <p:spPr bwMode="auto">
            <a:xfrm>
              <a:off x="3263734" y="2722870"/>
              <a:ext cx="92273" cy="342033"/>
            </a:xfrm>
            <a:prstGeom prst="round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32" name="31 Rectángulo redondeado"/>
            <p:cNvSpPr/>
            <p:nvPr/>
          </p:nvSpPr>
          <p:spPr bwMode="auto">
            <a:xfrm>
              <a:off x="2500246" y="2722478"/>
              <a:ext cx="92273" cy="342033"/>
            </a:xfrm>
            <a:prstGeom prst="round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Times New Roman" pitchFamily="18" charset="0"/>
              </a:endParaRPr>
            </a:p>
          </p:txBody>
        </p:sp>
        <p:sp>
          <p:nvSpPr>
            <p:cNvPr id="34" name="33 CuadroTexto"/>
            <p:cNvSpPr txBox="1"/>
            <p:nvPr/>
          </p:nvSpPr>
          <p:spPr>
            <a:xfrm>
              <a:off x="2731470" y="1949172"/>
              <a:ext cx="439548" cy="380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/>
                <a:t>P</a:t>
              </a:r>
              <a:r>
                <a:rPr lang="es-MX" sz="1600" baseline="-25000" dirty="0"/>
                <a:t>1</a:t>
              </a:r>
            </a:p>
          </p:txBody>
        </p:sp>
        <p:sp>
          <p:nvSpPr>
            <p:cNvPr id="35" name="34 CuadroTexto"/>
            <p:cNvSpPr txBox="1"/>
            <p:nvPr/>
          </p:nvSpPr>
          <p:spPr>
            <a:xfrm>
              <a:off x="2760919" y="3485655"/>
              <a:ext cx="439548" cy="380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/>
                <a:t>P</a:t>
              </a:r>
              <a:r>
                <a:rPr lang="es-MX" sz="1600" baseline="-25000" dirty="0"/>
                <a:t>2</a:t>
              </a:r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3600631" y="2710583"/>
              <a:ext cx="439548" cy="380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/>
                <a:t>P</a:t>
              </a:r>
              <a:r>
                <a:rPr lang="es-MX" sz="1600" baseline="-25000" dirty="0"/>
                <a:t>3</a:t>
              </a:r>
            </a:p>
          </p:txBody>
        </p:sp>
        <p:sp>
          <p:nvSpPr>
            <p:cNvPr id="37" name="36 CuadroTexto"/>
            <p:cNvSpPr txBox="1"/>
            <p:nvPr/>
          </p:nvSpPr>
          <p:spPr>
            <a:xfrm>
              <a:off x="1872439" y="2751218"/>
              <a:ext cx="439548" cy="380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dirty="0"/>
                <a:t>P</a:t>
              </a:r>
              <a:r>
                <a:rPr lang="es-MX" sz="1600" baseline="-25000" dirty="0"/>
                <a:t>4</a:t>
              </a:r>
            </a:p>
          </p:txBody>
        </p:sp>
      </p:grpSp>
      <p:sp>
        <p:nvSpPr>
          <p:cNvPr id="38" name="37 CuadroTexto"/>
          <p:cNvSpPr txBox="1"/>
          <p:nvPr/>
        </p:nvSpPr>
        <p:spPr>
          <a:xfrm>
            <a:off x="2496339" y="4365105"/>
            <a:ext cx="3959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Encontrar una política de acción para que el robot sólo pueda avanzar cuando el camino este libre.</a:t>
            </a:r>
          </a:p>
        </p:txBody>
      </p:sp>
      <p:sp>
        <p:nvSpPr>
          <p:cNvPr id="39" name="38 CuadroTexto"/>
          <p:cNvSpPr txBox="1"/>
          <p:nvPr/>
        </p:nvSpPr>
        <p:spPr>
          <a:xfrm>
            <a:off x="4569379" y="5589240"/>
            <a:ext cx="572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Ejemplo: </a:t>
            </a:r>
          </a:p>
          <a:p>
            <a:r>
              <a:rPr lang="es-MX" dirty="0"/>
              <a:t>Entrada [1 (</a:t>
            </a:r>
            <a:r>
              <a:rPr lang="es-MX" dirty="0" err="1"/>
              <a:t>obst</a:t>
            </a:r>
            <a:r>
              <a:rPr lang="es-MX" dirty="0"/>
              <a:t>),0 (libre),1 (</a:t>
            </a:r>
            <a:r>
              <a:rPr lang="es-MX" dirty="0" err="1"/>
              <a:t>obst</a:t>
            </a:r>
            <a:r>
              <a:rPr lang="es-MX" dirty="0"/>
              <a:t>),0 (libre)]</a:t>
            </a:r>
          </a:p>
          <a:p>
            <a:r>
              <a:rPr lang="es-MX" dirty="0"/>
              <a:t>Salida [0 (ninguna),1 (avanzar),0 (ninguna),1 (avanzar)]</a:t>
            </a:r>
          </a:p>
        </p:txBody>
      </p:sp>
    </p:spTree>
    <p:extLst>
      <p:ext uri="{BB962C8B-B14F-4D97-AF65-F5344CB8AC3E}">
        <p14:creationId xmlns:p14="http://schemas.microsoft.com/office/powerpoint/2010/main" val="624960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 ejemplo: Las muestras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215680" y="52199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Ejemplos de entrada </a:t>
            </a:r>
            <a:r>
              <a:rPr lang="es-MX" dirty="0" err="1"/>
              <a:t>Io</a:t>
            </a:r>
            <a:endParaRPr lang="es-MX" dirty="0"/>
          </a:p>
        </p:txBody>
      </p:sp>
      <p:sp>
        <p:nvSpPr>
          <p:cNvPr id="8" name="7 CuadroTexto"/>
          <p:cNvSpPr txBox="1"/>
          <p:nvPr/>
        </p:nvSpPr>
        <p:spPr>
          <a:xfrm>
            <a:off x="6960096" y="521990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Ejemplos de salida (To)</a:t>
            </a:r>
          </a:p>
        </p:txBody>
      </p:sp>
      <p:graphicFrame>
        <p:nvGraphicFramePr>
          <p:cNvPr id="16" name="15 Tabla"/>
          <p:cNvGraphicFramePr>
            <a:graphicFrameLocks noGrp="1"/>
          </p:cNvGraphicFramePr>
          <p:nvPr/>
        </p:nvGraphicFramePr>
        <p:xfrm>
          <a:off x="2351584" y="2267580"/>
          <a:ext cx="3657600" cy="2857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sensores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atrás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izq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0 - libre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1- obst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20" name="19 Tabla"/>
          <p:cNvGraphicFramePr>
            <a:graphicFrameLocks noGrp="1"/>
          </p:cNvGraphicFramePr>
          <p:nvPr/>
        </p:nvGraphicFramePr>
        <p:xfrm>
          <a:off x="6504384" y="2276872"/>
          <a:ext cx="3048000" cy="2857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dirección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trasero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izq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0 - ninguna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1 - avanzar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28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Elipse"/>
          <p:cNvSpPr/>
          <p:nvPr/>
        </p:nvSpPr>
        <p:spPr>
          <a:xfrm>
            <a:off x="5397128" y="2286001"/>
            <a:ext cx="266700" cy="2651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0" name="9 Elipse"/>
          <p:cNvSpPr/>
          <p:nvPr/>
        </p:nvSpPr>
        <p:spPr>
          <a:xfrm>
            <a:off x="5397128" y="2605088"/>
            <a:ext cx="266700" cy="2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1" name="10 Elipse"/>
          <p:cNvSpPr/>
          <p:nvPr/>
        </p:nvSpPr>
        <p:spPr>
          <a:xfrm>
            <a:off x="5397128" y="2951163"/>
            <a:ext cx="266700" cy="2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2" name="11 Elipse"/>
          <p:cNvSpPr/>
          <p:nvPr/>
        </p:nvSpPr>
        <p:spPr>
          <a:xfrm>
            <a:off x="5397128" y="3270250"/>
            <a:ext cx="266700" cy="2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3" name="12 Elipse"/>
          <p:cNvSpPr/>
          <p:nvPr/>
        </p:nvSpPr>
        <p:spPr>
          <a:xfrm>
            <a:off x="5397128" y="3589338"/>
            <a:ext cx="266700" cy="2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4" name="13 Elipse"/>
          <p:cNvSpPr/>
          <p:nvPr/>
        </p:nvSpPr>
        <p:spPr>
          <a:xfrm>
            <a:off x="5397128" y="3946525"/>
            <a:ext cx="266700" cy="2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5" name="14 Elipse"/>
          <p:cNvSpPr/>
          <p:nvPr/>
        </p:nvSpPr>
        <p:spPr>
          <a:xfrm>
            <a:off x="5397128" y="4265613"/>
            <a:ext cx="266700" cy="2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6" name="15 Elipse"/>
          <p:cNvSpPr/>
          <p:nvPr/>
        </p:nvSpPr>
        <p:spPr>
          <a:xfrm>
            <a:off x="5397128" y="4611688"/>
            <a:ext cx="266700" cy="2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7" name="16 Elipse"/>
          <p:cNvSpPr/>
          <p:nvPr/>
        </p:nvSpPr>
        <p:spPr>
          <a:xfrm>
            <a:off x="5397128" y="4930775"/>
            <a:ext cx="266700" cy="2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8" name="17 Elipse"/>
          <p:cNvSpPr/>
          <p:nvPr/>
        </p:nvSpPr>
        <p:spPr>
          <a:xfrm>
            <a:off x="5397128" y="5251451"/>
            <a:ext cx="266700" cy="2651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20" name="19 Elipse"/>
          <p:cNvSpPr/>
          <p:nvPr/>
        </p:nvSpPr>
        <p:spPr>
          <a:xfrm>
            <a:off x="7176716" y="3221038"/>
            <a:ext cx="265112" cy="2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21" name="20 Elipse"/>
          <p:cNvSpPr/>
          <p:nvPr/>
        </p:nvSpPr>
        <p:spPr>
          <a:xfrm>
            <a:off x="7176716" y="3567113"/>
            <a:ext cx="265112" cy="2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22" name="21 Elipse"/>
          <p:cNvSpPr/>
          <p:nvPr/>
        </p:nvSpPr>
        <p:spPr>
          <a:xfrm>
            <a:off x="7176716" y="3887788"/>
            <a:ext cx="265112" cy="265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23" name="22 Elipse"/>
          <p:cNvSpPr/>
          <p:nvPr/>
        </p:nvSpPr>
        <p:spPr>
          <a:xfrm>
            <a:off x="7176716" y="4206875"/>
            <a:ext cx="265112" cy="2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38928" name="23 CuadroTexto"/>
          <p:cNvSpPr txBox="1">
            <a:spLocks noChangeArrowheads="1"/>
          </p:cNvSpPr>
          <p:nvPr/>
        </p:nvSpPr>
        <p:spPr bwMode="auto">
          <a:xfrm>
            <a:off x="3791422" y="2852936"/>
            <a:ext cx="3603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a0</a:t>
            </a:r>
          </a:p>
        </p:txBody>
      </p:sp>
      <p:sp>
        <p:nvSpPr>
          <p:cNvPr id="38929" name="24 CuadroTexto"/>
          <p:cNvSpPr txBox="1">
            <a:spLocks noChangeArrowheads="1"/>
          </p:cNvSpPr>
          <p:nvPr/>
        </p:nvSpPr>
        <p:spPr bwMode="auto">
          <a:xfrm>
            <a:off x="3791422" y="3356992"/>
            <a:ext cx="3603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a1</a:t>
            </a:r>
          </a:p>
        </p:txBody>
      </p:sp>
      <p:sp>
        <p:nvSpPr>
          <p:cNvPr id="38930" name="25 CuadroTexto"/>
          <p:cNvSpPr txBox="1">
            <a:spLocks noChangeArrowheads="1"/>
          </p:cNvSpPr>
          <p:nvPr/>
        </p:nvSpPr>
        <p:spPr bwMode="auto">
          <a:xfrm>
            <a:off x="3791422" y="3751264"/>
            <a:ext cx="3603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a2</a:t>
            </a:r>
          </a:p>
        </p:txBody>
      </p:sp>
      <p:sp>
        <p:nvSpPr>
          <p:cNvPr id="38931" name="26 CuadroTexto"/>
          <p:cNvSpPr txBox="1">
            <a:spLocks noChangeArrowheads="1"/>
          </p:cNvSpPr>
          <p:nvPr/>
        </p:nvSpPr>
        <p:spPr bwMode="auto">
          <a:xfrm>
            <a:off x="3791422" y="4175125"/>
            <a:ext cx="3603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a3</a:t>
            </a:r>
          </a:p>
        </p:txBody>
      </p:sp>
      <p:sp>
        <p:nvSpPr>
          <p:cNvPr id="38932" name="27 CuadroTexto"/>
          <p:cNvSpPr txBox="1">
            <a:spLocks noChangeArrowheads="1"/>
          </p:cNvSpPr>
          <p:nvPr/>
        </p:nvSpPr>
        <p:spPr bwMode="auto">
          <a:xfrm>
            <a:off x="3791422" y="4608810"/>
            <a:ext cx="3603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a4</a:t>
            </a:r>
          </a:p>
        </p:txBody>
      </p:sp>
      <p:sp>
        <p:nvSpPr>
          <p:cNvPr id="38933" name="28 CuadroTexto"/>
          <p:cNvSpPr txBox="1">
            <a:spLocks noChangeArrowheads="1"/>
          </p:cNvSpPr>
          <p:nvPr/>
        </p:nvSpPr>
        <p:spPr bwMode="auto">
          <a:xfrm>
            <a:off x="5374904" y="2311400"/>
            <a:ext cx="3603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/>
              <a:t>a5</a:t>
            </a:r>
          </a:p>
        </p:txBody>
      </p:sp>
      <p:sp>
        <p:nvSpPr>
          <p:cNvPr id="38934" name="29 CuadroTexto"/>
          <p:cNvSpPr txBox="1">
            <a:spLocks noChangeArrowheads="1"/>
          </p:cNvSpPr>
          <p:nvPr/>
        </p:nvSpPr>
        <p:spPr bwMode="auto">
          <a:xfrm>
            <a:off x="5374904" y="2600325"/>
            <a:ext cx="3603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/>
              <a:t>a6</a:t>
            </a:r>
          </a:p>
        </p:txBody>
      </p:sp>
      <p:sp>
        <p:nvSpPr>
          <p:cNvPr id="38935" name="30 CuadroTexto"/>
          <p:cNvSpPr txBox="1">
            <a:spLocks noChangeArrowheads="1"/>
          </p:cNvSpPr>
          <p:nvPr/>
        </p:nvSpPr>
        <p:spPr bwMode="auto">
          <a:xfrm>
            <a:off x="5374904" y="2959100"/>
            <a:ext cx="3603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/>
              <a:t>a7</a:t>
            </a:r>
          </a:p>
        </p:txBody>
      </p:sp>
      <p:sp>
        <p:nvSpPr>
          <p:cNvPr id="38936" name="31 CuadroTexto"/>
          <p:cNvSpPr txBox="1">
            <a:spLocks noChangeArrowheads="1"/>
          </p:cNvSpPr>
          <p:nvPr/>
        </p:nvSpPr>
        <p:spPr bwMode="auto">
          <a:xfrm>
            <a:off x="5374904" y="3248025"/>
            <a:ext cx="3603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/>
              <a:t>a8</a:t>
            </a:r>
          </a:p>
        </p:txBody>
      </p:sp>
      <p:sp>
        <p:nvSpPr>
          <p:cNvPr id="38937" name="32 CuadroTexto"/>
          <p:cNvSpPr txBox="1">
            <a:spLocks noChangeArrowheads="1"/>
          </p:cNvSpPr>
          <p:nvPr/>
        </p:nvSpPr>
        <p:spPr bwMode="auto">
          <a:xfrm>
            <a:off x="5374903" y="3608388"/>
            <a:ext cx="4333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/>
              <a:t>a9</a:t>
            </a:r>
          </a:p>
        </p:txBody>
      </p:sp>
      <p:sp>
        <p:nvSpPr>
          <p:cNvPr id="38938" name="33 CuadroTexto"/>
          <p:cNvSpPr txBox="1">
            <a:spLocks noChangeArrowheads="1"/>
          </p:cNvSpPr>
          <p:nvPr/>
        </p:nvSpPr>
        <p:spPr bwMode="auto">
          <a:xfrm>
            <a:off x="5301878" y="3967164"/>
            <a:ext cx="4333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/>
              <a:t>a10</a:t>
            </a:r>
          </a:p>
        </p:txBody>
      </p:sp>
      <p:sp>
        <p:nvSpPr>
          <p:cNvPr id="38939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Perceptron multicapa (MLP) para el ejemplo del robot</a:t>
            </a:r>
          </a:p>
        </p:txBody>
      </p:sp>
      <p:sp>
        <p:nvSpPr>
          <p:cNvPr id="38940" name="6 Rectángulo"/>
          <p:cNvSpPr>
            <a:spLocks noChangeArrowheads="1"/>
          </p:cNvSpPr>
          <p:nvPr/>
        </p:nvSpPr>
        <p:spPr bwMode="auto">
          <a:xfrm>
            <a:off x="3792166" y="2852739"/>
            <a:ext cx="360362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s-MX" altLang="es-MX" sz="2400"/>
          </a:p>
        </p:txBody>
      </p:sp>
      <p:sp>
        <p:nvSpPr>
          <p:cNvPr id="38941" name="33 Rectángulo"/>
          <p:cNvSpPr>
            <a:spLocks noChangeArrowheads="1"/>
          </p:cNvSpPr>
          <p:nvPr/>
        </p:nvSpPr>
        <p:spPr bwMode="auto">
          <a:xfrm>
            <a:off x="3792166" y="3305175"/>
            <a:ext cx="360362" cy="28733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s-MX" altLang="es-MX" sz="2400"/>
          </a:p>
        </p:txBody>
      </p:sp>
      <p:sp>
        <p:nvSpPr>
          <p:cNvPr id="38942" name="34 Rectángulo"/>
          <p:cNvSpPr>
            <a:spLocks noChangeArrowheads="1"/>
          </p:cNvSpPr>
          <p:nvPr/>
        </p:nvSpPr>
        <p:spPr bwMode="auto">
          <a:xfrm>
            <a:off x="3792166" y="3736976"/>
            <a:ext cx="360362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s-MX" altLang="es-MX" sz="2400"/>
          </a:p>
        </p:txBody>
      </p:sp>
      <p:sp>
        <p:nvSpPr>
          <p:cNvPr id="38943" name="35 Rectángulo"/>
          <p:cNvSpPr>
            <a:spLocks noChangeArrowheads="1"/>
          </p:cNvSpPr>
          <p:nvPr/>
        </p:nvSpPr>
        <p:spPr bwMode="auto">
          <a:xfrm>
            <a:off x="3792166" y="4168776"/>
            <a:ext cx="360362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s-MX" altLang="es-MX" sz="2400"/>
          </a:p>
        </p:txBody>
      </p:sp>
      <p:sp>
        <p:nvSpPr>
          <p:cNvPr id="38944" name="36 Rectángulo"/>
          <p:cNvSpPr>
            <a:spLocks noChangeArrowheads="1"/>
          </p:cNvSpPr>
          <p:nvPr/>
        </p:nvSpPr>
        <p:spPr bwMode="auto">
          <a:xfrm>
            <a:off x="3792166" y="4602164"/>
            <a:ext cx="360362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s-MX" altLang="es-MX" sz="2400"/>
          </a:p>
        </p:txBody>
      </p:sp>
      <p:sp>
        <p:nvSpPr>
          <p:cNvPr id="38945" name="33 CuadroTexto"/>
          <p:cNvSpPr txBox="1">
            <a:spLocks noChangeArrowheads="1"/>
          </p:cNvSpPr>
          <p:nvPr/>
        </p:nvSpPr>
        <p:spPr bwMode="auto">
          <a:xfrm>
            <a:off x="5332048" y="4271831"/>
            <a:ext cx="4333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a11</a:t>
            </a:r>
          </a:p>
        </p:txBody>
      </p:sp>
      <p:sp>
        <p:nvSpPr>
          <p:cNvPr id="38946" name="33 CuadroTexto"/>
          <p:cNvSpPr txBox="1">
            <a:spLocks noChangeArrowheads="1"/>
          </p:cNvSpPr>
          <p:nvPr/>
        </p:nvSpPr>
        <p:spPr bwMode="auto">
          <a:xfrm>
            <a:off x="5323144" y="4606925"/>
            <a:ext cx="4333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a12</a:t>
            </a:r>
          </a:p>
        </p:txBody>
      </p:sp>
      <p:sp>
        <p:nvSpPr>
          <p:cNvPr id="38947" name="33 CuadroTexto"/>
          <p:cNvSpPr txBox="1">
            <a:spLocks noChangeArrowheads="1"/>
          </p:cNvSpPr>
          <p:nvPr/>
        </p:nvSpPr>
        <p:spPr bwMode="auto">
          <a:xfrm>
            <a:off x="5323144" y="4938382"/>
            <a:ext cx="4333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a13</a:t>
            </a:r>
          </a:p>
        </p:txBody>
      </p:sp>
      <p:sp>
        <p:nvSpPr>
          <p:cNvPr id="38948" name="33 CuadroTexto"/>
          <p:cNvSpPr txBox="1">
            <a:spLocks noChangeArrowheads="1"/>
          </p:cNvSpPr>
          <p:nvPr/>
        </p:nvSpPr>
        <p:spPr bwMode="auto">
          <a:xfrm>
            <a:off x="5301878" y="5254625"/>
            <a:ext cx="4333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/>
              <a:t>a14</a:t>
            </a:r>
          </a:p>
        </p:txBody>
      </p:sp>
      <p:sp>
        <p:nvSpPr>
          <p:cNvPr id="38949" name="33 CuadroTexto"/>
          <p:cNvSpPr txBox="1">
            <a:spLocks noChangeArrowheads="1"/>
          </p:cNvSpPr>
          <p:nvPr/>
        </p:nvSpPr>
        <p:spPr bwMode="auto">
          <a:xfrm>
            <a:off x="7104114" y="3228975"/>
            <a:ext cx="4333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a15</a:t>
            </a:r>
          </a:p>
        </p:txBody>
      </p:sp>
      <p:sp>
        <p:nvSpPr>
          <p:cNvPr id="38950" name="33 CuadroTexto"/>
          <p:cNvSpPr txBox="1">
            <a:spLocks noChangeArrowheads="1"/>
          </p:cNvSpPr>
          <p:nvPr/>
        </p:nvSpPr>
        <p:spPr bwMode="auto">
          <a:xfrm>
            <a:off x="7092580" y="3573096"/>
            <a:ext cx="4333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a16</a:t>
            </a:r>
          </a:p>
        </p:txBody>
      </p:sp>
      <p:sp>
        <p:nvSpPr>
          <p:cNvPr id="38951" name="33 CuadroTexto"/>
          <p:cNvSpPr txBox="1">
            <a:spLocks noChangeArrowheads="1"/>
          </p:cNvSpPr>
          <p:nvPr/>
        </p:nvSpPr>
        <p:spPr bwMode="auto">
          <a:xfrm>
            <a:off x="7092578" y="3860800"/>
            <a:ext cx="4333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a17</a:t>
            </a:r>
          </a:p>
        </p:txBody>
      </p:sp>
      <p:sp>
        <p:nvSpPr>
          <p:cNvPr id="38952" name="33 CuadroTexto"/>
          <p:cNvSpPr txBox="1">
            <a:spLocks noChangeArrowheads="1"/>
          </p:cNvSpPr>
          <p:nvPr/>
        </p:nvSpPr>
        <p:spPr bwMode="auto">
          <a:xfrm>
            <a:off x="7104112" y="4221164"/>
            <a:ext cx="4333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a18</a:t>
            </a:r>
          </a:p>
        </p:txBody>
      </p:sp>
      <p:sp>
        <p:nvSpPr>
          <p:cNvPr id="38953" name="33 CuadroTexto"/>
          <p:cNvSpPr txBox="1">
            <a:spLocks noChangeArrowheads="1"/>
          </p:cNvSpPr>
          <p:nvPr/>
        </p:nvSpPr>
        <p:spPr bwMode="auto">
          <a:xfrm>
            <a:off x="3790406" y="5039270"/>
            <a:ext cx="4333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 err="1"/>
              <a:t>ak</a:t>
            </a:r>
            <a:endParaRPr lang="es-MX" altLang="es-MX" sz="1100" dirty="0"/>
          </a:p>
        </p:txBody>
      </p:sp>
      <p:sp>
        <p:nvSpPr>
          <p:cNvPr id="38954" name="33 CuadroTexto"/>
          <p:cNvSpPr txBox="1">
            <a:spLocks noChangeArrowheads="1"/>
          </p:cNvSpPr>
          <p:nvPr/>
        </p:nvSpPr>
        <p:spPr bwMode="auto">
          <a:xfrm>
            <a:off x="5374580" y="5589240"/>
            <a:ext cx="4333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/>
              <a:t>aj</a:t>
            </a:r>
          </a:p>
        </p:txBody>
      </p:sp>
      <p:sp>
        <p:nvSpPr>
          <p:cNvPr id="38955" name="33 CuadroTexto"/>
          <p:cNvSpPr txBox="1">
            <a:spLocks noChangeArrowheads="1"/>
          </p:cNvSpPr>
          <p:nvPr/>
        </p:nvSpPr>
        <p:spPr bwMode="auto">
          <a:xfrm>
            <a:off x="7174780" y="4581128"/>
            <a:ext cx="4333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MX" altLang="es-MX" sz="1100" dirty="0" err="1"/>
              <a:t>ai</a:t>
            </a:r>
            <a:endParaRPr lang="es-MX" altLang="es-MX" sz="1100" dirty="0"/>
          </a:p>
        </p:txBody>
      </p:sp>
      <p:cxnSp>
        <p:nvCxnSpPr>
          <p:cNvPr id="38956" name="18 Conector recto"/>
          <p:cNvCxnSpPr>
            <a:cxnSpLocks noChangeShapeType="1"/>
            <a:stCxn id="38940" idx="3"/>
            <a:endCxn id="10" idx="2"/>
          </p:cNvCxnSpPr>
          <p:nvPr/>
        </p:nvCxnSpPr>
        <p:spPr bwMode="auto">
          <a:xfrm flipV="1">
            <a:off x="4152528" y="2738438"/>
            <a:ext cx="1244600" cy="2587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57" name="24 Conector recto"/>
          <p:cNvCxnSpPr>
            <a:cxnSpLocks noChangeShapeType="1"/>
            <a:stCxn id="38940" idx="3"/>
            <a:endCxn id="11" idx="2"/>
          </p:cNvCxnSpPr>
          <p:nvPr/>
        </p:nvCxnSpPr>
        <p:spPr bwMode="auto">
          <a:xfrm>
            <a:off x="4152528" y="2997201"/>
            <a:ext cx="1244600" cy="873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58" name="26 Conector recto"/>
          <p:cNvCxnSpPr>
            <a:cxnSpLocks noChangeShapeType="1"/>
            <a:stCxn id="38940" idx="3"/>
            <a:endCxn id="12" idx="2"/>
          </p:cNvCxnSpPr>
          <p:nvPr/>
        </p:nvCxnSpPr>
        <p:spPr bwMode="auto">
          <a:xfrm>
            <a:off x="4152528" y="2997200"/>
            <a:ext cx="1244600" cy="406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59" name="28 Conector recto"/>
          <p:cNvCxnSpPr>
            <a:cxnSpLocks noChangeShapeType="1"/>
            <a:stCxn id="38940" idx="3"/>
            <a:endCxn id="13" idx="2"/>
          </p:cNvCxnSpPr>
          <p:nvPr/>
        </p:nvCxnSpPr>
        <p:spPr bwMode="auto">
          <a:xfrm>
            <a:off x="4152528" y="2997200"/>
            <a:ext cx="1244600" cy="725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60" name="30 Conector recto"/>
          <p:cNvCxnSpPr>
            <a:cxnSpLocks noChangeShapeType="1"/>
            <a:stCxn id="38940" idx="3"/>
            <a:endCxn id="14" idx="2"/>
          </p:cNvCxnSpPr>
          <p:nvPr/>
        </p:nvCxnSpPr>
        <p:spPr bwMode="auto">
          <a:xfrm>
            <a:off x="4152528" y="2997201"/>
            <a:ext cx="1244600" cy="10826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61" name="37888 Conector recto"/>
          <p:cNvCxnSpPr>
            <a:cxnSpLocks noChangeShapeType="1"/>
            <a:stCxn id="38940" idx="3"/>
            <a:endCxn id="15" idx="2"/>
          </p:cNvCxnSpPr>
          <p:nvPr/>
        </p:nvCxnSpPr>
        <p:spPr bwMode="auto">
          <a:xfrm>
            <a:off x="4152528" y="2997201"/>
            <a:ext cx="1244600" cy="14017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62" name="37890 Conector recto"/>
          <p:cNvCxnSpPr>
            <a:cxnSpLocks noChangeShapeType="1"/>
            <a:stCxn id="38940" idx="3"/>
            <a:endCxn id="16" idx="2"/>
          </p:cNvCxnSpPr>
          <p:nvPr/>
        </p:nvCxnSpPr>
        <p:spPr bwMode="auto">
          <a:xfrm>
            <a:off x="4152528" y="2997200"/>
            <a:ext cx="1244600" cy="17478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63" name="37892 Conector recto"/>
          <p:cNvCxnSpPr>
            <a:cxnSpLocks noChangeShapeType="1"/>
            <a:stCxn id="38940" idx="3"/>
            <a:endCxn id="17" idx="2"/>
          </p:cNvCxnSpPr>
          <p:nvPr/>
        </p:nvCxnSpPr>
        <p:spPr bwMode="auto">
          <a:xfrm>
            <a:off x="4152528" y="2997201"/>
            <a:ext cx="1244600" cy="20669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64" name="37894 Conector recto"/>
          <p:cNvCxnSpPr>
            <a:cxnSpLocks noChangeShapeType="1"/>
            <a:stCxn id="38940" idx="3"/>
            <a:endCxn id="18" idx="2"/>
          </p:cNvCxnSpPr>
          <p:nvPr/>
        </p:nvCxnSpPr>
        <p:spPr bwMode="auto">
          <a:xfrm>
            <a:off x="4152528" y="2997200"/>
            <a:ext cx="1244600" cy="23876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65" name="37896 Conector recto"/>
          <p:cNvCxnSpPr>
            <a:cxnSpLocks noChangeShapeType="1"/>
            <a:stCxn id="38941" idx="3"/>
            <a:endCxn id="10" idx="2"/>
          </p:cNvCxnSpPr>
          <p:nvPr/>
        </p:nvCxnSpPr>
        <p:spPr bwMode="auto">
          <a:xfrm flipV="1">
            <a:off x="4152528" y="2738438"/>
            <a:ext cx="1244600" cy="711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66" name="37898 Conector recto"/>
          <p:cNvCxnSpPr>
            <a:cxnSpLocks noChangeShapeType="1"/>
            <a:stCxn id="38941" idx="3"/>
            <a:endCxn id="38935" idx="1"/>
          </p:cNvCxnSpPr>
          <p:nvPr/>
        </p:nvCxnSpPr>
        <p:spPr bwMode="auto">
          <a:xfrm flipV="1">
            <a:off x="4152529" y="3090864"/>
            <a:ext cx="1222375" cy="3587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67" name="37900 Conector recto"/>
          <p:cNvCxnSpPr>
            <a:cxnSpLocks noChangeShapeType="1"/>
            <a:stCxn id="38941" idx="3"/>
            <a:endCxn id="38936" idx="1"/>
          </p:cNvCxnSpPr>
          <p:nvPr/>
        </p:nvCxnSpPr>
        <p:spPr bwMode="auto">
          <a:xfrm flipV="1">
            <a:off x="4152529" y="3379788"/>
            <a:ext cx="1222375" cy="698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68" name="37902 Conector recto"/>
          <p:cNvCxnSpPr>
            <a:cxnSpLocks noChangeShapeType="1"/>
            <a:stCxn id="38941" idx="3"/>
            <a:endCxn id="13" idx="2"/>
          </p:cNvCxnSpPr>
          <p:nvPr/>
        </p:nvCxnSpPr>
        <p:spPr bwMode="auto">
          <a:xfrm>
            <a:off x="4152528" y="3449638"/>
            <a:ext cx="1244600" cy="273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69" name="37904 Conector recto"/>
          <p:cNvCxnSpPr>
            <a:cxnSpLocks noChangeShapeType="1"/>
            <a:stCxn id="38941" idx="3"/>
            <a:endCxn id="14" idx="2"/>
          </p:cNvCxnSpPr>
          <p:nvPr/>
        </p:nvCxnSpPr>
        <p:spPr bwMode="auto">
          <a:xfrm>
            <a:off x="4152528" y="3449639"/>
            <a:ext cx="1244600" cy="6302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70" name="37906 Conector recto"/>
          <p:cNvCxnSpPr>
            <a:cxnSpLocks noChangeShapeType="1"/>
            <a:stCxn id="38941" idx="3"/>
            <a:endCxn id="15" idx="2"/>
          </p:cNvCxnSpPr>
          <p:nvPr/>
        </p:nvCxnSpPr>
        <p:spPr bwMode="auto">
          <a:xfrm>
            <a:off x="4152528" y="3449639"/>
            <a:ext cx="1244600" cy="9493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71" name="31 Conector recto"/>
          <p:cNvCxnSpPr>
            <a:cxnSpLocks noChangeShapeType="1"/>
            <a:stCxn id="38941" idx="3"/>
            <a:endCxn id="16" idx="2"/>
          </p:cNvCxnSpPr>
          <p:nvPr/>
        </p:nvCxnSpPr>
        <p:spPr bwMode="auto">
          <a:xfrm>
            <a:off x="4152528" y="3449638"/>
            <a:ext cx="1244600" cy="1295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72" name="48 Conector recto"/>
          <p:cNvCxnSpPr>
            <a:cxnSpLocks noChangeShapeType="1"/>
            <a:stCxn id="38941" idx="3"/>
            <a:endCxn id="17" idx="2"/>
          </p:cNvCxnSpPr>
          <p:nvPr/>
        </p:nvCxnSpPr>
        <p:spPr bwMode="auto">
          <a:xfrm>
            <a:off x="4152528" y="3449639"/>
            <a:ext cx="1244600" cy="16144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73" name="50 Conector recto"/>
          <p:cNvCxnSpPr>
            <a:cxnSpLocks noChangeShapeType="1"/>
            <a:stCxn id="38941" idx="3"/>
            <a:endCxn id="18" idx="2"/>
          </p:cNvCxnSpPr>
          <p:nvPr/>
        </p:nvCxnSpPr>
        <p:spPr bwMode="auto">
          <a:xfrm>
            <a:off x="4152528" y="3449638"/>
            <a:ext cx="1244600" cy="19351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74" name="52 Conector recto"/>
          <p:cNvCxnSpPr>
            <a:cxnSpLocks noChangeShapeType="1"/>
            <a:stCxn id="38942" idx="3"/>
            <a:endCxn id="10" idx="2"/>
          </p:cNvCxnSpPr>
          <p:nvPr/>
        </p:nvCxnSpPr>
        <p:spPr bwMode="auto">
          <a:xfrm flipV="1">
            <a:off x="4152528" y="2738438"/>
            <a:ext cx="1244600" cy="1143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75" name="54 Conector recto"/>
          <p:cNvCxnSpPr>
            <a:cxnSpLocks noChangeShapeType="1"/>
            <a:stCxn id="38942" idx="3"/>
            <a:endCxn id="11" idx="2"/>
          </p:cNvCxnSpPr>
          <p:nvPr/>
        </p:nvCxnSpPr>
        <p:spPr bwMode="auto">
          <a:xfrm flipV="1">
            <a:off x="4152528" y="3084514"/>
            <a:ext cx="1244600" cy="7969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76" name="56 Conector recto"/>
          <p:cNvCxnSpPr>
            <a:cxnSpLocks noChangeShapeType="1"/>
            <a:stCxn id="38942" idx="3"/>
            <a:endCxn id="12" idx="2"/>
          </p:cNvCxnSpPr>
          <p:nvPr/>
        </p:nvCxnSpPr>
        <p:spPr bwMode="auto">
          <a:xfrm flipV="1">
            <a:off x="4152528" y="3403600"/>
            <a:ext cx="1244600" cy="4778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77" name="58 Conector recto"/>
          <p:cNvCxnSpPr>
            <a:cxnSpLocks noChangeShapeType="1"/>
            <a:stCxn id="38942" idx="3"/>
            <a:endCxn id="13" idx="2"/>
          </p:cNvCxnSpPr>
          <p:nvPr/>
        </p:nvCxnSpPr>
        <p:spPr bwMode="auto">
          <a:xfrm flipV="1">
            <a:off x="4152528" y="3722688"/>
            <a:ext cx="1244600" cy="1587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78" name="60 Conector recto"/>
          <p:cNvCxnSpPr>
            <a:cxnSpLocks noChangeShapeType="1"/>
            <a:stCxn id="38942" idx="3"/>
            <a:endCxn id="15" idx="2"/>
          </p:cNvCxnSpPr>
          <p:nvPr/>
        </p:nvCxnSpPr>
        <p:spPr bwMode="auto">
          <a:xfrm>
            <a:off x="4152528" y="3881439"/>
            <a:ext cx="1244600" cy="517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79" name="62 Conector recto"/>
          <p:cNvCxnSpPr>
            <a:cxnSpLocks noChangeShapeType="1"/>
            <a:stCxn id="38942" idx="3"/>
            <a:endCxn id="16" idx="2"/>
          </p:cNvCxnSpPr>
          <p:nvPr/>
        </p:nvCxnSpPr>
        <p:spPr bwMode="auto">
          <a:xfrm>
            <a:off x="4152528" y="3881438"/>
            <a:ext cx="1244600" cy="8636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80" name="37921 Conector recto"/>
          <p:cNvCxnSpPr>
            <a:cxnSpLocks noChangeShapeType="1"/>
            <a:stCxn id="38942" idx="3"/>
            <a:endCxn id="17" idx="2"/>
          </p:cNvCxnSpPr>
          <p:nvPr/>
        </p:nvCxnSpPr>
        <p:spPr bwMode="auto">
          <a:xfrm>
            <a:off x="4152528" y="3881439"/>
            <a:ext cx="1244600" cy="11826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81" name="37923 Conector recto"/>
          <p:cNvCxnSpPr>
            <a:cxnSpLocks noChangeShapeType="1"/>
            <a:stCxn id="38942" idx="3"/>
            <a:endCxn id="18" idx="2"/>
          </p:cNvCxnSpPr>
          <p:nvPr/>
        </p:nvCxnSpPr>
        <p:spPr bwMode="auto">
          <a:xfrm>
            <a:off x="4152528" y="3881438"/>
            <a:ext cx="1244600" cy="15033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82" name="37925 Conector recto"/>
          <p:cNvCxnSpPr>
            <a:cxnSpLocks noChangeShapeType="1"/>
            <a:stCxn id="38943" idx="3"/>
            <a:endCxn id="10" idx="2"/>
          </p:cNvCxnSpPr>
          <p:nvPr/>
        </p:nvCxnSpPr>
        <p:spPr bwMode="auto">
          <a:xfrm flipV="1">
            <a:off x="4152528" y="2738438"/>
            <a:ext cx="1244600" cy="1574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83" name="37927 Conector recto"/>
          <p:cNvCxnSpPr>
            <a:cxnSpLocks noChangeShapeType="1"/>
            <a:stCxn id="38943" idx="3"/>
            <a:endCxn id="11" idx="2"/>
          </p:cNvCxnSpPr>
          <p:nvPr/>
        </p:nvCxnSpPr>
        <p:spPr bwMode="auto">
          <a:xfrm flipV="1">
            <a:off x="4152528" y="3084514"/>
            <a:ext cx="1244600" cy="12287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84" name="37929 Conector recto"/>
          <p:cNvCxnSpPr>
            <a:cxnSpLocks noChangeShapeType="1"/>
            <a:stCxn id="38943" idx="3"/>
            <a:endCxn id="12" idx="2"/>
          </p:cNvCxnSpPr>
          <p:nvPr/>
        </p:nvCxnSpPr>
        <p:spPr bwMode="auto">
          <a:xfrm flipV="1">
            <a:off x="4152528" y="3403600"/>
            <a:ext cx="1244600" cy="9096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85" name="37931 Conector recto"/>
          <p:cNvCxnSpPr>
            <a:cxnSpLocks noChangeShapeType="1"/>
            <a:stCxn id="38943" idx="3"/>
            <a:endCxn id="13" idx="2"/>
          </p:cNvCxnSpPr>
          <p:nvPr/>
        </p:nvCxnSpPr>
        <p:spPr bwMode="auto">
          <a:xfrm flipV="1">
            <a:off x="4152528" y="3722688"/>
            <a:ext cx="1244600" cy="5905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86" name="37933 Conector recto"/>
          <p:cNvCxnSpPr>
            <a:cxnSpLocks noChangeShapeType="1"/>
            <a:stCxn id="38943" idx="3"/>
            <a:endCxn id="14" idx="2"/>
          </p:cNvCxnSpPr>
          <p:nvPr/>
        </p:nvCxnSpPr>
        <p:spPr bwMode="auto">
          <a:xfrm flipV="1">
            <a:off x="4152528" y="4079876"/>
            <a:ext cx="1244600" cy="2333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87" name="37935 Conector recto"/>
          <p:cNvCxnSpPr>
            <a:cxnSpLocks noChangeShapeType="1"/>
            <a:stCxn id="38943" idx="3"/>
            <a:endCxn id="15" idx="2"/>
          </p:cNvCxnSpPr>
          <p:nvPr/>
        </p:nvCxnSpPr>
        <p:spPr bwMode="auto">
          <a:xfrm>
            <a:off x="4152528" y="4313239"/>
            <a:ext cx="1244600" cy="857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88" name="37937 Conector recto"/>
          <p:cNvCxnSpPr>
            <a:cxnSpLocks noChangeShapeType="1"/>
            <a:stCxn id="38943" idx="3"/>
            <a:endCxn id="16" idx="2"/>
          </p:cNvCxnSpPr>
          <p:nvPr/>
        </p:nvCxnSpPr>
        <p:spPr bwMode="auto">
          <a:xfrm>
            <a:off x="4152528" y="4313238"/>
            <a:ext cx="1244600" cy="431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89" name="37939 Conector recto"/>
          <p:cNvCxnSpPr>
            <a:cxnSpLocks noChangeShapeType="1"/>
            <a:stCxn id="38943" idx="3"/>
            <a:endCxn id="17" idx="2"/>
          </p:cNvCxnSpPr>
          <p:nvPr/>
        </p:nvCxnSpPr>
        <p:spPr bwMode="auto">
          <a:xfrm>
            <a:off x="4152528" y="4313239"/>
            <a:ext cx="1244600" cy="7508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90" name="37941 Conector recto"/>
          <p:cNvCxnSpPr>
            <a:cxnSpLocks noChangeShapeType="1"/>
            <a:stCxn id="38943" idx="3"/>
            <a:endCxn id="18" idx="2"/>
          </p:cNvCxnSpPr>
          <p:nvPr/>
        </p:nvCxnSpPr>
        <p:spPr bwMode="auto">
          <a:xfrm>
            <a:off x="4152528" y="4313238"/>
            <a:ext cx="1244600" cy="10715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91" name="37943 Conector recto"/>
          <p:cNvCxnSpPr>
            <a:cxnSpLocks noChangeShapeType="1"/>
            <a:stCxn id="38944" idx="3"/>
            <a:endCxn id="10" idx="2"/>
          </p:cNvCxnSpPr>
          <p:nvPr/>
        </p:nvCxnSpPr>
        <p:spPr bwMode="auto">
          <a:xfrm flipV="1">
            <a:off x="4152528" y="2738438"/>
            <a:ext cx="1244600" cy="20066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92" name="37945 Conector recto"/>
          <p:cNvCxnSpPr>
            <a:cxnSpLocks noChangeShapeType="1"/>
            <a:stCxn id="38944" idx="3"/>
            <a:endCxn id="11" idx="2"/>
          </p:cNvCxnSpPr>
          <p:nvPr/>
        </p:nvCxnSpPr>
        <p:spPr bwMode="auto">
          <a:xfrm flipV="1">
            <a:off x="4152528" y="3084514"/>
            <a:ext cx="1244600" cy="1660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93" name="37947 Conector recto"/>
          <p:cNvCxnSpPr>
            <a:cxnSpLocks noChangeShapeType="1"/>
            <a:stCxn id="38944" idx="3"/>
            <a:endCxn id="12" idx="2"/>
          </p:cNvCxnSpPr>
          <p:nvPr/>
        </p:nvCxnSpPr>
        <p:spPr bwMode="auto">
          <a:xfrm flipV="1">
            <a:off x="4152528" y="3403600"/>
            <a:ext cx="1244600" cy="1341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94" name="37949 Conector recto"/>
          <p:cNvCxnSpPr>
            <a:cxnSpLocks noChangeShapeType="1"/>
            <a:stCxn id="38944" idx="3"/>
            <a:endCxn id="13" idx="2"/>
          </p:cNvCxnSpPr>
          <p:nvPr/>
        </p:nvCxnSpPr>
        <p:spPr bwMode="auto">
          <a:xfrm flipV="1">
            <a:off x="4152528" y="3722688"/>
            <a:ext cx="1244600" cy="10223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95" name="37951 Conector recto"/>
          <p:cNvCxnSpPr>
            <a:cxnSpLocks noChangeShapeType="1"/>
            <a:stCxn id="38944" idx="3"/>
            <a:endCxn id="14" idx="2"/>
          </p:cNvCxnSpPr>
          <p:nvPr/>
        </p:nvCxnSpPr>
        <p:spPr bwMode="auto">
          <a:xfrm flipV="1">
            <a:off x="4152528" y="4079876"/>
            <a:ext cx="1244600" cy="6651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96" name="37953 Conector recto"/>
          <p:cNvCxnSpPr>
            <a:cxnSpLocks noChangeShapeType="1"/>
            <a:stCxn id="38944" idx="3"/>
            <a:endCxn id="15" idx="2"/>
          </p:cNvCxnSpPr>
          <p:nvPr/>
        </p:nvCxnSpPr>
        <p:spPr bwMode="auto">
          <a:xfrm flipV="1">
            <a:off x="4152528" y="4398964"/>
            <a:ext cx="1244600" cy="3460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97" name="37955 Conector recto"/>
          <p:cNvCxnSpPr>
            <a:cxnSpLocks noChangeShapeType="1"/>
            <a:stCxn id="38944" idx="3"/>
            <a:endCxn id="16" idx="2"/>
          </p:cNvCxnSpPr>
          <p:nvPr/>
        </p:nvCxnSpPr>
        <p:spPr bwMode="auto">
          <a:xfrm flipV="1">
            <a:off x="4152528" y="4745038"/>
            <a:ext cx="12446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98" name="37957 Conector recto"/>
          <p:cNvCxnSpPr>
            <a:cxnSpLocks noChangeShapeType="1"/>
            <a:stCxn id="38944" idx="3"/>
            <a:endCxn id="17" idx="2"/>
          </p:cNvCxnSpPr>
          <p:nvPr/>
        </p:nvCxnSpPr>
        <p:spPr bwMode="auto">
          <a:xfrm>
            <a:off x="4152528" y="4745039"/>
            <a:ext cx="1244600" cy="3190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99" name="37959 Conector recto"/>
          <p:cNvCxnSpPr>
            <a:cxnSpLocks noChangeShapeType="1"/>
            <a:stCxn id="38944" idx="3"/>
            <a:endCxn id="18" idx="2"/>
          </p:cNvCxnSpPr>
          <p:nvPr/>
        </p:nvCxnSpPr>
        <p:spPr bwMode="auto">
          <a:xfrm>
            <a:off x="4152528" y="4745038"/>
            <a:ext cx="1244600" cy="6397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00" name="37961 Conector recto"/>
          <p:cNvCxnSpPr>
            <a:cxnSpLocks noChangeShapeType="1"/>
            <a:stCxn id="9" idx="6"/>
            <a:endCxn id="20" idx="2"/>
          </p:cNvCxnSpPr>
          <p:nvPr/>
        </p:nvCxnSpPr>
        <p:spPr bwMode="auto">
          <a:xfrm>
            <a:off x="5663828" y="2419350"/>
            <a:ext cx="1512888" cy="9350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01" name="37963 Conector recto"/>
          <p:cNvCxnSpPr>
            <a:cxnSpLocks noChangeShapeType="1"/>
            <a:stCxn id="9" idx="6"/>
            <a:endCxn id="21" idx="2"/>
          </p:cNvCxnSpPr>
          <p:nvPr/>
        </p:nvCxnSpPr>
        <p:spPr bwMode="auto">
          <a:xfrm>
            <a:off x="5663828" y="2419351"/>
            <a:ext cx="1512888" cy="12811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02" name="37965 Conector recto"/>
          <p:cNvCxnSpPr>
            <a:cxnSpLocks noChangeShapeType="1"/>
            <a:stCxn id="9" idx="6"/>
            <a:endCxn id="22" idx="2"/>
          </p:cNvCxnSpPr>
          <p:nvPr/>
        </p:nvCxnSpPr>
        <p:spPr bwMode="auto">
          <a:xfrm>
            <a:off x="5663828" y="2419350"/>
            <a:ext cx="1512888" cy="16017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03" name="37967 Conector recto"/>
          <p:cNvCxnSpPr>
            <a:cxnSpLocks noChangeShapeType="1"/>
            <a:stCxn id="9" idx="6"/>
            <a:endCxn id="23" idx="2"/>
          </p:cNvCxnSpPr>
          <p:nvPr/>
        </p:nvCxnSpPr>
        <p:spPr bwMode="auto">
          <a:xfrm>
            <a:off x="5663828" y="2419351"/>
            <a:ext cx="1512888" cy="1920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04" name="37969 Conector recto"/>
          <p:cNvCxnSpPr>
            <a:cxnSpLocks noChangeShapeType="1"/>
            <a:stCxn id="10" idx="6"/>
            <a:endCxn id="20" idx="2"/>
          </p:cNvCxnSpPr>
          <p:nvPr/>
        </p:nvCxnSpPr>
        <p:spPr bwMode="auto">
          <a:xfrm>
            <a:off x="5663828" y="2738438"/>
            <a:ext cx="1512888" cy="6159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05" name="37971 Conector recto"/>
          <p:cNvCxnSpPr>
            <a:cxnSpLocks noChangeShapeType="1"/>
            <a:stCxn id="10" idx="6"/>
            <a:endCxn id="21" idx="2"/>
          </p:cNvCxnSpPr>
          <p:nvPr/>
        </p:nvCxnSpPr>
        <p:spPr bwMode="auto">
          <a:xfrm>
            <a:off x="5663828" y="2738439"/>
            <a:ext cx="1512888" cy="962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06" name="37973 Conector recto"/>
          <p:cNvCxnSpPr>
            <a:cxnSpLocks noChangeShapeType="1"/>
            <a:stCxn id="10" idx="6"/>
            <a:endCxn id="22" idx="2"/>
          </p:cNvCxnSpPr>
          <p:nvPr/>
        </p:nvCxnSpPr>
        <p:spPr bwMode="auto">
          <a:xfrm>
            <a:off x="5663828" y="2738438"/>
            <a:ext cx="1512888" cy="12827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07" name="37975 Conector recto"/>
          <p:cNvCxnSpPr>
            <a:cxnSpLocks noChangeShapeType="1"/>
            <a:stCxn id="10" idx="6"/>
            <a:endCxn id="23" idx="2"/>
          </p:cNvCxnSpPr>
          <p:nvPr/>
        </p:nvCxnSpPr>
        <p:spPr bwMode="auto">
          <a:xfrm>
            <a:off x="5663828" y="2738439"/>
            <a:ext cx="1512888" cy="16017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08" name="37977 Conector recto"/>
          <p:cNvCxnSpPr>
            <a:cxnSpLocks noChangeShapeType="1"/>
            <a:stCxn id="11" idx="6"/>
            <a:endCxn id="20" idx="2"/>
          </p:cNvCxnSpPr>
          <p:nvPr/>
        </p:nvCxnSpPr>
        <p:spPr bwMode="auto">
          <a:xfrm>
            <a:off x="5663828" y="3084514"/>
            <a:ext cx="1512888" cy="269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09" name="37979 Conector recto"/>
          <p:cNvCxnSpPr>
            <a:cxnSpLocks noChangeShapeType="1"/>
            <a:stCxn id="11" idx="6"/>
            <a:endCxn id="21" idx="2"/>
          </p:cNvCxnSpPr>
          <p:nvPr/>
        </p:nvCxnSpPr>
        <p:spPr bwMode="auto">
          <a:xfrm>
            <a:off x="5663828" y="3084513"/>
            <a:ext cx="1512888" cy="6159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10" name="37981 Conector recto"/>
          <p:cNvCxnSpPr>
            <a:cxnSpLocks noChangeShapeType="1"/>
            <a:stCxn id="11" idx="6"/>
            <a:endCxn id="22" idx="2"/>
          </p:cNvCxnSpPr>
          <p:nvPr/>
        </p:nvCxnSpPr>
        <p:spPr bwMode="auto">
          <a:xfrm>
            <a:off x="5663828" y="3084514"/>
            <a:ext cx="1512888" cy="9366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11" name="37983 Conector recto"/>
          <p:cNvCxnSpPr>
            <a:cxnSpLocks noChangeShapeType="1"/>
            <a:stCxn id="11" idx="6"/>
            <a:endCxn id="23" idx="2"/>
          </p:cNvCxnSpPr>
          <p:nvPr/>
        </p:nvCxnSpPr>
        <p:spPr bwMode="auto">
          <a:xfrm>
            <a:off x="5663828" y="3084513"/>
            <a:ext cx="1512888" cy="12557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12" name="37985 Conector recto"/>
          <p:cNvCxnSpPr>
            <a:cxnSpLocks noChangeShapeType="1"/>
            <a:stCxn id="12" idx="6"/>
            <a:endCxn id="20" idx="2"/>
          </p:cNvCxnSpPr>
          <p:nvPr/>
        </p:nvCxnSpPr>
        <p:spPr bwMode="auto">
          <a:xfrm flipV="1">
            <a:off x="5663828" y="3354388"/>
            <a:ext cx="1512888" cy="49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13" name="37987 Conector recto"/>
          <p:cNvCxnSpPr>
            <a:cxnSpLocks noChangeShapeType="1"/>
            <a:stCxn id="12" idx="6"/>
            <a:endCxn id="21" idx="2"/>
          </p:cNvCxnSpPr>
          <p:nvPr/>
        </p:nvCxnSpPr>
        <p:spPr bwMode="auto">
          <a:xfrm>
            <a:off x="5663828" y="3403601"/>
            <a:ext cx="1512888" cy="2968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14" name="37989 Conector recto"/>
          <p:cNvCxnSpPr>
            <a:cxnSpLocks noChangeShapeType="1"/>
            <a:stCxn id="12" idx="6"/>
            <a:endCxn id="22" idx="2"/>
          </p:cNvCxnSpPr>
          <p:nvPr/>
        </p:nvCxnSpPr>
        <p:spPr bwMode="auto">
          <a:xfrm>
            <a:off x="5663828" y="3403600"/>
            <a:ext cx="1512888" cy="6175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15" name="37991 Conector recto"/>
          <p:cNvCxnSpPr>
            <a:cxnSpLocks noChangeShapeType="1"/>
            <a:stCxn id="12" idx="6"/>
            <a:endCxn id="23" idx="2"/>
          </p:cNvCxnSpPr>
          <p:nvPr/>
        </p:nvCxnSpPr>
        <p:spPr bwMode="auto">
          <a:xfrm>
            <a:off x="5663828" y="3403601"/>
            <a:ext cx="1512888" cy="9366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16" name="37993 Conector recto"/>
          <p:cNvCxnSpPr>
            <a:cxnSpLocks noChangeShapeType="1"/>
            <a:stCxn id="13" idx="6"/>
            <a:endCxn id="20" idx="2"/>
          </p:cNvCxnSpPr>
          <p:nvPr/>
        </p:nvCxnSpPr>
        <p:spPr bwMode="auto">
          <a:xfrm flipV="1">
            <a:off x="5663828" y="3354388"/>
            <a:ext cx="1512888" cy="368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17" name="37995 Conector recto"/>
          <p:cNvCxnSpPr>
            <a:cxnSpLocks noChangeShapeType="1"/>
            <a:stCxn id="13" idx="6"/>
            <a:endCxn id="21" idx="2"/>
          </p:cNvCxnSpPr>
          <p:nvPr/>
        </p:nvCxnSpPr>
        <p:spPr bwMode="auto">
          <a:xfrm flipV="1">
            <a:off x="5663828" y="3700464"/>
            <a:ext cx="1512888" cy="22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18" name="37997 Conector recto"/>
          <p:cNvCxnSpPr>
            <a:cxnSpLocks noChangeShapeType="1"/>
            <a:stCxn id="13" idx="6"/>
            <a:endCxn id="22" idx="2"/>
          </p:cNvCxnSpPr>
          <p:nvPr/>
        </p:nvCxnSpPr>
        <p:spPr bwMode="auto">
          <a:xfrm>
            <a:off x="5663828" y="3722688"/>
            <a:ext cx="1512888" cy="2984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19" name="37999 Conector recto"/>
          <p:cNvCxnSpPr>
            <a:cxnSpLocks noChangeShapeType="1"/>
            <a:stCxn id="13" idx="6"/>
            <a:endCxn id="23" idx="2"/>
          </p:cNvCxnSpPr>
          <p:nvPr/>
        </p:nvCxnSpPr>
        <p:spPr bwMode="auto">
          <a:xfrm>
            <a:off x="5663828" y="3722689"/>
            <a:ext cx="1512888" cy="6175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20" name="38001 Conector recto"/>
          <p:cNvCxnSpPr>
            <a:cxnSpLocks noChangeShapeType="1"/>
            <a:stCxn id="14" idx="6"/>
            <a:endCxn id="20" idx="2"/>
          </p:cNvCxnSpPr>
          <p:nvPr/>
        </p:nvCxnSpPr>
        <p:spPr bwMode="auto">
          <a:xfrm flipV="1">
            <a:off x="5663828" y="3354389"/>
            <a:ext cx="1512888" cy="7254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21" name="38003 Conector recto"/>
          <p:cNvCxnSpPr>
            <a:cxnSpLocks noChangeShapeType="1"/>
            <a:stCxn id="14" idx="6"/>
            <a:endCxn id="21" idx="1"/>
          </p:cNvCxnSpPr>
          <p:nvPr/>
        </p:nvCxnSpPr>
        <p:spPr bwMode="auto">
          <a:xfrm flipV="1">
            <a:off x="5663828" y="3606801"/>
            <a:ext cx="1550988" cy="4730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22" name="38005 Conector recto"/>
          <p:cNvCxnSpPr>
            <a:cxnSpLocks noChangeShapeType="1"/>
            <a:stCxn id="14" idx="6"/>
            <a:endCxn id="22" idx="2"/>
          </p:cNvCxnSpPr>
          <p:nvPr/>
        </p:nvCxnSpPr>
        <p:spPr bwMode="auto">
          <a:xfrm flipV="1">
            <a:off x="5663828" y="4021139"/>
            <a:ext cx="1512888" cy="587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23" name="38007 Conector recto"/>
          <p:cNvCxnSpPr>
            <a:cxnSpLocks noChangeShapeType="1"/>
            <a:stCxn id="14" idx="6"/>
            <a:endCxn id="23" idx="2"/>
          </p:cNvCxnSpPr>
          <p:nvPr/>
        </p:nvCxnSpPr>
        <p:spPr bwMode="auto">
          <a:xfrm>
            <a:off x="5663828" y="4079875"/>
            <a:ext cx="1512888" cy="2603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24" name="38009 Conector recto"/>
          <p:cNvCxnSpPr>
            <a:cxnSpLocks noChangeShapeType="1"/>
            <a:stCxn id="15" idx="6"/>
            <a:endCxn id="20" idx="2"/>
          </p:cNvCxnSpPr>
          <p:nvPr/>
        </p:nvCxnSpPr>
        <p:spPr bwMode="auto">
          <a:xfrm flipV="1">
            <a:off x="5663828" y="3354389"/>
            <a:ext cx="1512888" cy="10445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25" name="38011 Conector recto"/>
          <p:cNvCxnSpPr>
            <a:cxnSpLocks noChangeShapeType="1"/>
            <a:stCxn id="15" idx="6"/>
            <a:endCxn id="21" idx="2"/>
          </p:cNvCxnSpPr>
          <p:nvPr/>
        </p:nvCxnSpPr>
        <p:spPr bwMode="auto">
          <a:xfrm flipV="1">
            <a:off x="5663828" y="3700463"/>
            <a:ext cx="1512888" cy="6985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26" name="38013 Conector recto"/>
          <p:cNvCxnSpPr>
            <a:cxnSpLocks noChangeShapeType="1"/>
            <a:stCxn id="15" idx="6"/>
            <a:endCxn id="22" idx="2"/>
          </p:cNvCxnSpPr>
          <p:nvPr/>
        </p:nvCxnSpPr>
        <p:spPr bwMode="auto">
          <a:xfrm flipV="1">
            <a:off x="5663828" y="4021139"/>
            <a:ext cx="1512888" cy="3778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27" name="38015 Conector recto"/>
          <p:cNvCxnSpPr>
            <a:cxnSpLocks noChangeShapeType="1"/>
            <a:stCxn id="15" idx="6"/>
            <a:endCxn id="23" idx="2"/>
          </p:cNvCxnSpPr>
          <p:nvPr/>
        </p:nvCxnSpPr>
        <p:spPr bwMode="auto">
          <a:xfrm flipV="1">
            <a:off x="5663828" y="4340225"/>
            <a:ext cx="1512888" cy="587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28" name="38017 Conector recto"/>
          <p:cNvCxnSpPr>
            <a:cxnSpLocks noChangeShapeType="1"/>
            <a:stCxn id="16" idx="6"/>
            <a:endCxn id="20" idx="2"/>
          </p:cNvCxnSpPr>
          <p:nvPr/>
        </p:nvCxnSpPr>
        <p:spPr bwMode="auto">
          <a:xfrm flipV="1">
            <a:off x="5663828" y="3354388"/>
            <a:ext cx="1512888" cy="13906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29" name="38019 Conector recto"/>
          <p:cNvCxnSpPr>
            <a:cxnSpLocks noChangeShapeType="1"/>
            <a:stCxn id="16" idx="6"/>
            <a:endCxn id="21" idx="2"/>
          </p:cNvCxnSpPr>
          <p:nvPr/>
        </p:nvCxnSpPr>
        <p:spPr bwMode="auto">
          <a:xfrm flipV="1">
            <a:off x="5663828" y="3700464"/>
            <a:ext cx="1512888" cy="10445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30" name="38021 Conector recto"/>
          <p:cNvCxnSpPr>
            <a:cxnSpLocks noChangeShapeType="1"/>
            <a:stCxn id="16" idx="6"/>
            <a:endCxn id="22" idx="2"/>
          </p:cNvCxnSpPr>
          <p:nvPr/>
        </p:nvCxnSpPr>
        <p:spPr bwMode="auto">
          <a:xfrm flipV="1">
            <a:off x="5663828" y="4021138"/>
            <a:ext cx="1512888" cy="7239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31" name="38023 Conector recto"/>
          <p:cNvCxnSpPr>
            <a:cxnSpLocks noChangeShapeType="1"/>
            <a:stCxn id="16" idx="6"/>
            <a:endCxn id="23" idx="2"/>
          </p:cNvCxnSpPr>
          <p:nvPr/>
        </p:nvCxnSpPr>
        <p:spPr bwMode="auto">
          <a:xfrm flipV="1">
            <a:off x="5663828" y="4340226"/>
            <a:ext cx="1512888" cy="4048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32" name="38025 Conector recto"/>
          <p:cNvCxnSpPr>
            <a:cxnSpLocks noChangeShapeType="1"/>
            <a:stCxn id="17" idx="6"/>
            <a:endCxn id="20" idx="2"/>
          </p:cNvCxnSpPr>
          <p:nvPr/>
        </p:nvCxnSpPr>
        <p:spPr bwMode="auto">
          <a:xfrm flipV="1">
            <a:off x="5663828" y="3354389"/>
            <a:ext cx="1512888" cy="17097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33" name="38027 Conector recto"/>
          <p:cNvCxnSpPr>
            <a:cxnSpLocks noChangeShapeType="1"/>
            <a:stCxn id="17" idx="6"/>
            <a:endCxn id="21" idx="2"/>
          </p:cNvCxnSpPr>
          <p:nvPr/>
        </p:nvCxnSpPr>
        <p:spPr bwMode="auto">
          <a:xfrm flipV="1">
            <a:off x="5663828" y="3700463"/>
            <a:ext cx="1512888" cy="13636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34" name="38029 Conector recto"/>
          <p:cNvCxnSpPr>
            <a:cxnSpLocks noChangeShapeType="1"/>
            <a:stCxn id="17" idx="6"/>
            <a:endCxn id="22" idx="2"/>
          </p:cNvCxnSpPr>
          <p:nvPr/>
        </p:nvCxnSpPr>
        <p:spPr bwMode="auto">
          <a:xfrm flipV="1">
            <a:off x="5663828" y="4021139"/>
            <a:ext cx="1512888" cy="1042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35" name="38031 Conector recto"/>
          <p:cNvCxnSpPr>
            <a:cxnSpLocks noChangeShapeType="1"/>
            <a:stCxn id="17" idx="6"/>
            <a:endCxn id="23" idx="2"/>
          </p:cNvCxnSpPr>
          <p:nvPr/>
        </p:nvCxnSpPr>
        <p:spPr bwMode="auto">
          <a:xfrm flipV="1">
            <a:off x="5663828" y="4340225"/>
            <a:ext cx="1512888" cy="7239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36" name="38033 Conector recto"/>
          <p:cNvCxnSpPr>
            <a:cxnSpLocks noChangeShapeType="1"/>
            <a:stCxn id="18" idx="6"/>
            <a:endCxn id="20" idx="2"/>
          </p:cNvCxnSpPr>
          <p:nvPr/>
        </p:nvCxnSpPr>
        <p:spPr bwMode="auto">
          <a:xfrm flipV="1">
            <a:off x="5663828" y="3354388"/>
            <a:ext cx="1512888" cy="20304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37" name="38035 Conector recto"/>
          <p:cNvCxnSpPr>
            <a:cxnSpLocks noChangeShapeType="1"/>
            <a:stCxn id="18" idx="6"/>
            <a:endCxn id="21" idx="2"/>
          </p:cNvCxnSpPr>
          <p:nvPr/>
        </p:nvCxnSpPr>
        <p:spPr bwMode="auto">
          <a:xfrm flipV="1">
            <a:off x="5663828" y="3700464"/>
            <a:ext cx="1512888" cy="16843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38" name="38037 Conector recto"/>
          <p:cNvCxnSpPr>
            <a:cxnSpLocks noChangeShapeType="1"/>
            <a:stCxn id="18" idx="6"/>
            <a:endCxn id="22" idx="2"/>
          </p:cNvCxnSpPr>
          <p:nvPr/>
        </p:nvCxnSpPr>
        <p:spPr bwMode="auto">
          <a:xfrm flipV="1">
            <a:off x="5663828" y="4021138"/>
            <a:ext cx="1512888" cy="13636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39" name="38039 Conector recto"/>
          <p:cNvCxnSpPr>
            <a:cxnSpLocks noChangeShapeType="1"/>
            <a:stCxn id="18" idx="6"/>
            <a:endCxn id="23" idx="1"/>
          </p:cNvCxnSpPr>
          <p:nvPr/>
        </p:nvCxnSpPr>
        <p:spPr bwMode="auto">
          <a:xfrm flipV="1">
            <a:off x="5663828" y="4246564"/>
            <a:ext cx="1550988" cy="11382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2 Conector recto de flecha"/>
          <p:cNvCxnSpPr/>
          <p:nvPr/>
        </p:nvCxnSpPr>
        <p:spPr bwMode="auto">
          <a:xfrm flipV="1">
            <a:off x="3142359" y="3450506"/>
            <a:ext cx="648047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129 Conector recto de flecha"/>
          <p:cNvCxnSpPr/>
          <p:nvPr/>
        </p:nvCxnSpPr>
        <p:spPr bwMode="auto">
          <a:xfrm flipV="1">
            <a:off x="3142358" y="3905361"/>
            <a:ext cx="648047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130 Conector recto de flecha"/>
          <p:cNvCxnSpPr/>
          <p:nvPr/>
        </p:nvCxnSpPr>
        <p:spPr bwMode="auto">
          <a:xfrm flipV="1">
            <a:off x="3152057" y="4292302"/>
            <a:ext cx="648047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131 Conector recto de flecha"/>
          <p:cNvCxnSpPr/>
          <p:nvPr/>
        </p:nvCxnSpPr>
        <p:spPr bwMode="auto">
          <a:xfrm flipV="1">
            <a:off x="3143698" y="4724350"/>
            <a:ext cx="648047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3 CuadroTexto"/>
          <p:cNvSpPr txBox="1"/>
          <p:nvPr/>
        </p:nvSpPr>
        <p:spPr>
          <a:xfrm>
            <a:off x="2783632" y="328498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P</a:t>
            </a:r>
            <a:r>
              <a:rPr lang="es-MX" sz="1600" baseline="-25000" dirty="0"/>
              <a:t>1</a:t>
            </a:r>
            <a:endParaRPr lang="es-MX" sz="1600" dirty="0"/>
          </a:p>
        </p:txBody>
      </p:sp>
      <p:sp>
        <p:nvSpPr>
          <p:cNvPr id="135" name="134 CuadroTexto"/>
          <p:cNvSpPr txBox="1"/>
          <p:nvPr/>
        </p:nvSpPr>
        <p:spPr>
          <a:xfrm>
            <a:off x="2783632" y="3738518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P</a:t>
            </a:r>
            <a:r>
              <a:rPr lang="es-MX" sz="1600" baseline="-25000" dirty="0"/>
              <a:t>2</a:t>
            </a:r>
            <a:endParaRPr lang="es-MX" sz="1600" dirty="0"/>
          </a:p>
        </p:txBody>
      </p:sp>
      <p:sp>
        <p:nvSpPr>
          <p:cNvPr id="136" name="135 CuadroTexto"/>
          <p:cNvSpPr txBox="1"/>
          <p:nvPr/>
        </p:nvSpPr>
        <p:spPr>
          <a:xfrm>
            <a:off x="2783632" y="4098558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P</a:t>
            </a:r>
            <a:r>
              <a:rPr lang="es-MX" sz="1600" baseline="-25000" dirty="0"/>
              <a:t>3</a:t>
            </a:r>
            <a:endParaRPr lang="es-MX" sz="1600" dirty="0"/>
          </a:p>
        </p:txBody>
      </p:sp>
      <p:sp>
        <p:nvSpPr>
          <p:cNvPr id="137" name="136 CuadroTexto"/>
          <p:cNvSpPr txBox="1"/>
          <p:nvPr/>
        </p:nvSpPr>
        <p:spPr>
          <a:xfrm>
            <a:off x="2783632" y="450912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P</a:t>
            </a:r>
            <a:r>
              <a:rPr lang="es-MX" sz="1600" baseline="-25000" dirty="0"/>
              <a:t>4</a:t>
            </a:r>
            <a:endParaRPr lang="es-MX" sz="1600" dirty="0"/>
          </a:p>
        </p:txBody>
      </p:sp>
      <p:cxnSp>
        <p:nvCxnSpPr>
          <p:cNvPr id="138" name="137 Conector recto de flecha"/>
          <p:cNvCxnSpPr/>
          <p:nvPr/>
        </p:nvCxnSpPr>
        <p:spPr bwMode="auto">
          <a:xfrm flipV="1">
            <a:off x="3142359" y="2967936"/>
            <a:ext cx="648047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138 CuadroTexto"/>
          <p:cNvSpPr txBox="1"/>
          <p:nvPr/>
        </p:nvSpPr>
        <p:spPr>
          <a:xfrm>
            <a:off x="2639616" y="2802414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err="1"/>
              <a:t>Bias</a:t>
            </a:r>
            <a:endParaRPr lang="es-MX" sz="1600" dirty="0"/>
          </a:p>
        </p:txBody>
      </p:sp>
      <p:sp>
        <p:nvSpPr>
          <p:cNvPr id="6" name="5 CuadroTexto"/>
          <p:cNvSpPr txBox="1"/>
          <p:nvPr/>
        </p:nvSpPr>
        <p:spPr>
          <a:xfrm>
            <a:off x="3620096" y="2185700"/>
            <a:ext cx="891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Capa de entrada</a:t>
            </a:r>
          </a:p>
        </p:txBody>
      </p:sp>
      <p:sp>
        <p:nvSpPr>
          <p:cNvPr id="141" name="140 CuadroTexto"/>
          <p:cNvSpPr txBox="1"/>
          <p:nvPr/>
        </p:nvSpPr>
        <p:spPr>
          <a:xfrm>
            <a:off x="6860456" y="2636912"/>
            <a:ext cx="891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Capa de salida</a:t>
            </a:r>
          </a:p>
        </p:txBody>
      </p:sp>
      <p:sp>
        <p:nvSpPr>
          <p:cNvPr id="142" name="141 CuadroTexto"/>
          <p:cNvSpPr txBox="1"/>
          <p:nvPr/>
        </p:nvSpPr>
        <p:spPr>
          <a:xfrm>
            <a:off x="5276280" y="1700808"/>
            <a:ext cx="891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Capa oculta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8112224" y="1962418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Estructura de la red:</a:t>
            </a:r>
          </a:p>
          <a:p>
            <a:endParaRPr lang="es-MX" sz="1600" dirty="0"/>
          </a:p>
          <a:p>
            <a:r>
              <a:rPr lang="es-MX" sz="1600" dirty="0"/>
              <a:t>Nodos entrada: 5</a:t>
            </a:r>
          </a:p>
          <a:p>
            <a:r>
              <a:rPr lang="es-MX" sz="1600" dirty="0"/>
              <a:t>Nodos ocultos: 10</a:t>
            </a:r>
          </a:p>
          <a:p>
            <a:r>
              <a:rPr lang="es-MX" sz="1600" dirty="0"/>
              <a:t>Nodos salida: 4</a:t>
            </a:r>
          </a:p>
          <a:p>
            <a:endParaRPr lang="es-MX" sz="1600" dirty="0"/>
          </a:p>
        </p:txBody>
      </p:sp>
      <p:sp>
        <p:nvSpPr>
          <p:cNvPr id="8" name="7 CuadroTexto"/>
          <p:cNvSpPr txBox="1"/>
          <p:nvPr/>
        </p:nvSpPr>
        <p:spPr>
          <a:xfrm>
            <a:off x="3253574" y="5851178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Fig. Red neuronal multicapa para el problema de toma de decisiones de un robot</a:t>
            </a:r>
          </a:p>
        </p:txBody>
      </p:sp>
    </p:spTree>
    <p:extLst>
      <p:ext uri="{BB962C8B-B14F-4D97-AF65-F5344CB8AC3E}">
        <p14:creationId xmlns:p14="http://schemas.microsoft.com/office/powerpoint/2010/main" val="4201451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 ejemplo: El resultado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700808"/>
            <a:ext cx="4323838" cy="5040561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7968208" y="3877109"/>
            <a:ext cx="2559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- Ver demo en </a:t>
            </a:r>
            <a:r>
              <a:rPr lang="es-MX" dirty="0" err="1"/>
              <a:t>netbeans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dirty="0"/>
              <a:t>- Codificar problema en </a:t>
            </a:r>
            <a:r>
              <a:rPr lang="es-MX" dirty="0" err="1"/>
              <a:t>AIspace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71518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Diferentes arquitecturas de acuerdo al tipo de aprendizaje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DC8A1DA-16B9-C1FF-8C7D-9E9B76263457}"/>
              </a:ext>
            </a:extLst>
          </p:cNvPr>
          <p:cNvGrpSpPr/>
          <p:nvPr/>
        </p:nvGrpSpPr>
        <p:grpSpPr>
          <a:xfrm>
            <a:off x="2721630" y="1734671"/>
            <a:ext cx="7178317" cy="4543707"/>
            <a:chOff x="2721630" y="1734671"/>
            <a:chExt cx="7178317" cy="4543707"/>
          </a:xfrm>
        </p:grpSpPr>
        <p:pic>
          <p:nvPicPr>
            <p:cNvPr id="4608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1630" y="1734671"/>
              <a:ext cx="7178317" cy="4539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85" name="4 Rectángulo"/>
            <p:cNvSpPr>
              <a:spLocks noChangeArrowheads="1"/>
            </p:cNvSpPr>
            <p:nvPr/>
          </p:nvSpPr>
          <p:spPr bwMode="auto">
            <a:xfrm>
              <a:off x="2721630" y="5953890"/>
              <a:ext cx="2210168" cy="324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s-MX" altLang="es-MX" sz="2400"/>
            </a:p>
          </p:txBody>
        </p:sp>
      </p:grpSp>
    </p:spTree>
    <p:extLst>
      <p:ext uri="{BB962C8B-B14F-4D97-AF65-F5344CB8AC3E}">
        <p14:creationId xmlns:p14="http://schemas.microsoft.com/office/powerpoint/2010/main" val="3903580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Diferentes arquitecturas de acuerdo al flujo de la información</a:t>
            </a:r>
            <a:endParaRPr lang="es-ES" altLang="es-MX" dirty="0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33" y="1640542"/>
            <a:ext cx="10613933" cy="473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427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/>
              <a:t>RNA's con conexiones hacia adelante</a:t>
            </a:r>
          </a:p>
        </p:txBody>
      </p:sp>
      <p:sp>
        <p:nvSpPr>
          <p:cNvPr id="2765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altLang="es-MX"/>
              <a:t>Arquitecturas en niveles y conexiones estrictamente hacia adelante.</a:t>
            </a:r>
          </a:p>
          <a:p>
            <a:r>
              <a:rPr lang="es-MX" altLang="es-MX"/>
              <a:t>Clasificadores de patrones.</a:t>
            </a:r>
          </a:p>
          <a:p>
            <a:r>
              <a:rPr lang="es-MX" altLang="es-MX"/>
              <a:t>Incluyen:</a:t>
            </a:r>
          </a:p>
          <a:p>
            <a:pPr lvl="1"/>
            <a:r>
              <a:rPr lang="es-MX" altLang="es-MX"/>
              <a:t>Perceptrón</a:t>
            </a:r>
          </a:p>
          <a:p>
            <a:pPr lvl="1"/>
            <a:r>
              <a:rPr lang="es-MX" altLang="es-MX"/>
              <a:t>Redes ADALINE</a:t>
            </a:r>
          </a:p>
          <a:p>
            <a:pPr lvl="1"/>
            <a:r>
              <a:rPr lang="es-MX" altLang="es-MX"/>
              <a:t>Redes de Retropropagación no-lineales</a:t>
            </a:r>
          </a:p>
        </p:txBody>
      </p:sp>
    </p:spTree>
    <p:extLst>
      <p:ext uri="{BB962C8B-B14F-4D97-AF65-F5344CB8AC3E}">
        <p14:creationId xmlns:p14="http://schemas.microsoft.com/office/powerpoint/2010/main" val="289218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/>
              <a:t>Introducción</a:t>
            </a:r>
          </a:p>
        </p:txBody>
      </p:sp>
      <p:sp>
        <p:nvSpPr>
          <p:cNvPr id="1536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altLang="es-MX" sz="2800" dirty="0"/>
              <a:t>RNA - originalmente fueron una simulación abstracta de sistemas nerviosos biológicos, formados por conjunto de unidades llamadas "neuronas".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altLang="es-MX" sz="2800" dirty="0"/>
              <a:t>Alan Turing (1936) estudio el cerebro como forma de ver la computación.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altLang="es-MX" sz="2800" dirty="0"/>
              <a:t>McCulloch y Pitts (1943 ). Primer modelo, primeros teóricos que concibieron los fundamentos de la computación neuronal.</a:t>
            </a:r>
          </a:p>
        </p:txBody>
      </p:sp>
    </p:spTree>
    <p:extLst>
      <p:ext uri="{BB962C8B-B14F-4D97-AF65-F5344CB8AC3E}">
        <p14:creationId xmlns:p14="http://schemas.microsoft.com/office/powerpoint/2010/main" val="451683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5"/>
          <p:cNvSpPr>
            <a:spLocks noGrp="1"/>
          </p:cNvSpPr>
          <p:nvPr>
            <p:ph type="title"/>
          </p:nvPr>
        </p:nvSpPr>
        <p:spPr bwMode="auto">
          <a:xfrm>
            <a:off x="2689033" y="1477567"/>
            <a:ext cx="6152954" cy="4736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MX" dirty="0"/>
              <a:t>Tipos de aplicaciones</a:t>
            </a:r>
            <a:endParaRPr lang="es-ES_tradnl" altLang="es-ES_tradnl" dirty="0">
              <a:latin typeface="Montserrat SemiBold" charset="0"/>
            </a:endParaRPr>
          </a:p>
        </p:txBody>
      </p:sp>
      <p:sp>
        <p:nvSpPr>
          <p:cNvPr id="5" name="Marcador de contenido 6"/>
          <p:cNvSpPr>
            <a:spLocks noGrp="1"/>
          </p:cNvSpPr>
          <p:nvPr>
            <p:ph idx="1"/>
          </p:nvPr>
        </p:nvSpPr>
        <p:spPr bwMode="auto">
          <a:xfrm>
            <a:off x="2880283" y="2601527"/>
            <a:ext cx="6152953" cy="21966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s-MX" sz="2400" dirty="0"/>
              <a:t>Una vez entrenada, la red neuronal se puede utilizar para diversas tareas:</a:t>
            </a:r>
          </a:p>
          <a:p>
            <a:r>
              <a:rPr lang="es-MX" sz="2400" dirty="0"/>
              <a:t>   – Clasificación</a:t>
            </a:r>
          </a:p>
          <a:p>
            <a:r>
              <a:rPr lang="es-MX" sz="2400" dirty="0"/>
              <a:t>   – Clasificación no-supervisada</a:t>
            </a:r>
          </a:p>
          <a:p>
            <a:r>
              <a:rPr lang="es-MX" sz="2400" dirty="0"/>
              <a:t>   – Asociación</a:t>
            </a:r>
          </a:p>
          <a:p>
            <a:r>
              <a:rPr lang="es-MX" sz="2400" dirty="0"/>
              <a:t>   – Complementar patrones</a:t>
            </a:r>
            <a:endParaRPr lang="es-ES_tradnl" altLang="es-ES_tradnl" sz="2400" dirty="0">
              <a:latin typeface="Montserrat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219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77" y="1628774"/>
            <a:ext cx="5809038" cy="462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3 CuadroTexto"/>
          <p:cNvSpPr txBox="1">
            <a:spLocks noChangeArrowheads="1"/>
          </p:cNvSpPr>
          <p:nvPr/>
        </p:nvSpPr>
        <p:spPr bwMode="auto">
          <a:xfrm>
            <a:off x="8112125" y="1844676"/>
            <a:ext cx="2376488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AutoNum type="arabicParenBoth"/>
            </a:pPr>
            <a:r>
              <a:rPr lang="es-MX" altLang="es-MX" sz="2000"/>
              <a:t>Clasificación de patrones</a:t>
            </a:r>
          </a:p>
          <a:p>
            <a:pPr>
              <a:spcBef>
                <a:spcPct val="0"/>
              </a:spcBef>
              <a:buFontTx/>
              <a:buAutoNum type="arabicParenBoth"/>
            </a:pPr>
            <a:r>
              <a:rPr lang="es-MX" altLang="es-MX" sz="2000"/>
              <a:t>Categorización en grupos (clusters)</a:t>
            </a:r>
          </a:p>
          <a:p>
            <a:pPr>
              <a:spcBef>
                <a:spcPct val="0"/>
              </a:spcBef>
              <a:buFontTx/>
              <a:buAutoNum type="arabicParenBoth"/>
            </a:pPr>
            <a:r>
              <a:rPr lang="es-MX" altLang="es-MX" sz="2000"/>
              <a:t>Aproximación de funciones</a:t>
            </a:r>
            <a:endParaRPr lang="es-ES" altLang="es-MX" sz="2000"/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A6AACC59-408B-3469-95C8-3E6218BEEE5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02480" y="765175"/>
            <a:ext cx="6152954" cy="4736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MX" sz="4000" dirty="0">
                <a:latin typeface="Montserrat" pitchFamily="2" charset="77"/>
              </a:rPr>
              <a:t>Tipos de aplicaciones</a:t>
            </a:r>
            <a:endParaRPr lang="es-ES_tradnl" altLang="es-ES_tradnl" sz="4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2851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1 Título"/>
          <p:cNvSpPr>
            <a:spLocks noGrp="1"/>
          </p:cNvSpPr>
          <p:nvPr>
            <p:ph type="title"/>
          </p:nvPr>
        </p:nvSpPr>
        <p:spPr>
          <a:xfrm>
            <a:off x="609600" y="701676"/>
            <a:ext cx="10972800" cy="1143000"/>
          </a:xfrm>
        </p:spPr>
        <p:txBody>
          <a:bodyPr/>
          <a:lstStyle/>
          <a:p>
            <a:pPr algn="ctr"/>
            <a:r>
              <a:rPr lang="es-MX" altLang="es-MX" sz="4000" dirty="0">
                <a:latin typeface="Montserrat" pitchFamily="2" charset="77"/>
              </a:rPr>
              <a:t>Tipos de aplicaciones</a:t>
            </a:r>
            <a:endParaRPr lang="es-ES" altLang="es-MX" sz="4000" dirty="0">
              <a:latin typeface="Montserrat" pitchFamily="2" charset="77"/>
            </a:endParaRP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46" y="1691808"/>
            <a:ext cx="5794375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3 CuadroTexto"/>
          <p:cNvSpPr txBox="1">
            <a:spLocks noChangeArrowheads="1"/>
          </p:cNvSpPr>
          <p:nvPr/>
        </p:nvSpPr>
        <p:spPr bwMode="auto">
          <a:xfrm>
            <a:off x="8528982" y="1979146"/>
            <a:ext cx="237648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AutoNum type="arabicParenBoth" startAt="4"/>
            </a:pPr>
            <a:r>
              <a:rPr lang="es-MX" altLang="es-MX" sz="2000"/>
              <a:t>Pronóstico</a:t>
            </a:r>
          </a:p>
          <a:p>
            <a:pPr>
              <a:spcBef>
                <a:spcPct val="0"/>
              </a:spcBef>
              <a:buFont typeface="Wingdings" pitchFamily="2" charset="2"/>
              <a:buAutoNum type="arabicParenBoth" startAt="4"/>
            </a:pPr>
            <a:endParaRPr lang="es-MX" altLang="es-MX" sz="2000"/>
          </a:p>
          <a:p>
            <a:pPr>
              <a:spcBef>
                <a:spcPct val="0"/>
              </a:spcBef>
              <a:buFont typeface="Wingdings" pitchFamily="2" charset="2"/>
              <a:buAutoNum type="arabicParenBoth" startAt="4"/>
            </a:pPr>
            <a:r>
              <a:rPr lang="es-MX" altLang="es-MX" sz="2000"/>
              <a:t>Optimización</a:t>
            </a:r>
          </a:p>
          <a:p>
            <a:pPr>
              <a:spcBef>
                <a:spcPct val="0"/>
              </a:spcBef>
              <a:buFont typeface="Wingdings" pitchFamily="2" charset="2"/>
              <a:buAutoNum type="arabicParenBoth" startAt="4"/>
            </a:pPr>
            <a:endParaRPr lang="es-MX" altLang="es-MX" sz="2000"/>
          </a:p>
          <a:p>
            <a:pPr>
              <a:spcBef>
                <a:spcPct val="0"/>
              </a:spcBef>
              <a:buFont typeface="Wingdings" pitchFamily="2" charset="2"/>
              <a:buAutoNum type="arabicParenBoth" startAt="4"/>
            </a:pPr>
            <a:r>
              <a:rPr lang="es-MX" altLang="es-MX" sz="2000"/>
              <a:t>Recuperación de contenidos</a:t>
            </a:r>
            <a:endParaRPr lang="es-ES" altLang="es-MX" sz="2000"/>
          </a:p>
        </p:txBody>
      </p:sp>
    </p:spTree>
    <p:extLst>
      <p:ext uri="{BB962C8B-B14F-4D97-AF65-F5344CB8AC3E}">
        <p14:creationId xmlns:p14="http://schemas.microsoft.com/office/powerpoint/2010/main" val="3809525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5"/>
          <p:cNvSpPr>
            <a:spLocks noGrp="1"/>
          </p:cNvSpPr>
          <p:nvPr>
            <p:ph type="title"/>
          </p:nvPr>
        </p:nvSpPr>
        <p:spPr bwMode="auto">
          <a:xfrm>
            <a:off x="2689033" y="1477567"/>
            <a:ext cx="6979402" cy="4736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MX" dirty="0"/>
              <a:t>Ejemplos de aplicaciones</a:t>
            </a:r>
            <a:endParaRPr lang="es-ES_tradnl" altLang="es-ES_tradnl" dirty="0">
              <a:latin typeface="Montserrat SemiBold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746872" y="2350771"/>
            <a:ext cx="6477918" cy="2865267"/>
          </a:xfrm>
        </p:spPr>
        <p:txBody>
          <a:bodyPr>
            <a:normAutofit/>
          </a:bodyPr>
          <a:lstStyle/>
          <a:p>
            <a:r>
              <a:rPr lang="es-MX" sz="1800" dirty="0"/>
              <a:t>• Predicción de demanda en cajeros automáticos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99" y="2915543"/>
            <a:ext cx="5638562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30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Utilice excel para calcular la salida del nodo 5 de la red de la figura usando como entradas el primer ejemplo del conjunto de datos mostrado y calcule el error medio cuadrático. La función de activación es la sigmoide (g = 1 / (e</a:t>
            </a:r>
            <a:r>
              <a:rPr lang="es-MX" sz="2400" baseline="30000" dirty="0"/>
              <a:t>-U</a:t>
            </a:r>
            <a:r>
              <a:rPr lang="es-MX" sz="2400" dirty="0"/>
              <a:t>)). Explique sus resultados y suba el ejemplo a la plataforma.</a:t>
            </a:r>
          </a:p>
          <a:p>
            <a:endParaRPr lang="es-MX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85365B0-A0FC-82D2-3C1F-787106910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045" y="3960082"/>
            <a:ext cx="3879252" cy="2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086EF53-ABE7-2A7E-13A0-2747BF44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900379"/>
              </p:ext>
            </p:extLst>
          </p:nvPr>
        </p:nvGraphicFramePr>
        <p:xfrm>
          <a:off x="8216023" y="4308301"/>
          <a:ext cx="2476500" cy="10160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43668735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05276008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57398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8955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5067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3875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3692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9154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6B9BCBC3-9BC0-1816-4045-F183990B4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412288"/>
              </p:ext>
            </p:extLst>
          </p:nvPr>
        </p:nvGraphicFramePr>
        <p:xfrm>
          <a:off x="6096000" y="4206701"/>
          <a:ext cx="1651000" cy="1219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400069706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0449664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W(1,3)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9152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W(1,4)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2101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W(2,3)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0957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W(2,4)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9464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W(3,5)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030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W(4,5)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408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658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MX" dirty="0"/>
              <a:t>GRACIAS</a:t>
            </a:r>
          </a:p>
        </p:txBody>
      </p:sp>
      <p:sp>
        <p:nvSpPr>
          <p:cNvPr id="25602" name="Marcador de texto 5"/>
          <p:cNvSpPr>
            <a:spLocks noGrp="1"/>
          </p:cNvSpPr>
          <p:nvPr>
            <p:ph type="body" sz="quarter" idx="14"/>
          </p:nvPr>
        </p:nvSpPr>
        <p:spPr bwMode="auto">
          <a:xfrm>
            <a:off x="443175" y="3759157"/>
            <a:ext cx="6496167" cy="658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_tradnl" altLang="es-ES_tradnl" sz="1800" dirty="0">
                <a:solidFill>
                  <a:srgbClr val="595959"/>
                </a:solidFill>
              </a:rPr>
              <a:t>Datos del instructor:</a:t>
            </a:r>
          </a:p>
        </p:txBody>
      </p:sp>
      <p:sp>
        <p:nvSpPr>
          <p:cNvPr id="25607" name="CuadroTexto 7">
            <a:hlinkClick r:id="rId2"/>
          </p:cNvPr>
          <p:cNvSpPr txBox="1">
            <a:spLocks noChangeArrowheads="1"/>
          </p:cNvSpPr>
          <p:nvPr/>
        </p:nvSpPr>
        <p:spPr bwMode="auto">
          <a:xfrm>
            <a:off x="2468089" y="6063724"/>
            <a:ext cx="2446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/>
            <a:r>
              <a:rPr lang="es-ES_tradnl" altLang="es-ES_tradnl" b="1">
                <a:solidFill>
                  <a:srgbClr val="BF965B"/>
                </a:solidFill>
              </a:rPr>
              <a:t>ineel.mx</a:t>
            </a:r>
            <a:endParaRPr lang="es-ES_tradnl" altLang="es-ES_tradnl" b="1" dirty="0">
              <a:solidFill>
                <a:srgbClr val="BF965B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81" y="423094"/>
            <a:ext cx="859022" cy="3512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/>
              <a:t>Introducción</a:t>
            </a:r>
          </a:p>
        </p:txBody>
      </p:sp>
      <p:sp>
        <p:nvSpPr>
          <p:cNvPr id="45059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altLang="es-MX" sz="2800" dirty="0"/>
              <a:t>Características:</a:t>
            </a:r>
          </a:p>
          <a:p>
            <a:pPr lvl="1">
              <a:buFont typeface="Wingdings" pitchFamily="2" charset="2"/>
              <a:buChar char="ü"/>
            </a:pPr>
            <a:r>
              <a:rPr lang="es-MX" altLang="es-MX" dirty="0">
                <a:latin typeface="Montserrat" pitchFamily="2" charset="77"/>
              </a:rPr>
              <a:t>Habilidad para aproximar funciones no-lineales arbitrarias.</a:t>
            </a:r>
          </a:p>
          <a:p>
            <a:pPr lvl="2"/>
            <a:r>
              <a:rPr lang="es-MX" altLang="es-MX" sz="1800" dirty="0">
                <a:latin typeface="Montserrat" pitchFamily="2" charset="77"/>
              </a:rPr>
              <a:t>Proveen modelos no-lineales requeridos para el diseño de controladores no-lineales y adaptables.</a:t>
            </a:r>
          </a:p>
          <a:p>
            <a:pPr lvl="1">
              <a:buFont typeface="Wingdings" pitchFamily="2" charset="2"/>
              <a:buChar char="ü"/>
            </a:pPr>
            <a:r>
              <a:rPr lang="es-MX" altLang="es-MX" dirty="0">
                <a:latin typeface="Montserrat" pitchFamily="2" charset="77"/>
              </a:rPr>
              <a:t>Estructura paralela:</a:t>
            </a:r>
          </a:p>
          <a:p>
            <a:pPr lvl="2"/>
            <a:r>
              <a:rPr lang="es-MX" altLang="es-MX" sz="1800" dirty="0">
                <a:latin typeface="Montserrat" pitchFamily="2" charset="77"/>
              </a:rPr>
              <a:t>Tolerancia a fallas y rapidez de operación.</a:t>
            </a:r>
          </a:p>
          <a:p>
            <a:pPr lvl="1">
              <a:buFont typeface="Wingdings" pitchFamily="2" charset="2"/>
              <a:buChar char="ü"/>
            </a:pPr>
            <a:r>
              <a:rPr lang="es-MX" altLang="es-MX" dirty="0">
                <a:latin typeface="Montserrat" pitchFamily="2" charset="77"/>
              </a:rPr>
              <a:t>Entrenadas con datos históricos del sistema en estudio</a:t>
            </a:r>
          </a:p>
          <a:p>
            <a:pPr lvl="2"/>
            <a:r>
              <a:rPr lang="es-MX" altLang="es-MX" sz="1800" dirty="0">
                <a:latin typeface="Montserrat" pitchFamily="2" charset="77"/>
              </a:rPr>
              <a:t>Habilidad para generalizar y ser adaptadas en línea.</a:t>
            </a:r>
          </a:p>
          <a:p>
            <a:pPr lvl="1">
              <a:buFont typeface="Wingdings" pitchFamily="2" charset="2"/>
              <a:buChar char="ü"/>
            </a:pPr>
            <a:r>
              <a:rPr lang="es-MX" altLang="es-MX" dirty="0">
                <a:latin typeface="Montserrat" pitchFamily="2" charset="77"/>
              </a:rPr>
              <a:t>Aplicables a procesos </a:t>
            </a:r>
            <a:r>
              <a:rPr lang="es-MX" altLang="es-MX" dirty="0" err="1">
                <a:latin typeface="Montserrat" pitchFamily="2" charset="77"/>
              </a:rPr>
              <a:t>multivariables</a:t>
            </a:r>
            <a:r>
              <a:rPr lang="es-MX" altLang="es-MX" dirty="0">
                <a:latin typeface="Montserrat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152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5"/>
          <p:cNvSpPr>
            <a:spLocks noGrp="1"/>
          </p:cNvSpPr>
          <p:nvPr>
            <p:ph type="title"/>
          </p:nvPr>
        </p:nvSpPr>
        <p:spPr bwMode="auto">
          <a:xfrm>
            <a:off x="2145324" y="1141392"/>
            <a:ext cx="8135814" cy="4736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MX" dirty="0"/>
              <a:t>Redes NeuronalesArtificiales</a:t>
            </a:r>
            <a:endParaRPr lang="es-ES_tradnl" altLang="es-ES_tradnl" dirty="0">
              <a:latin typeface="Montserrat SemiBold" charset="0"/>
            </a:endParaRPr>
          </a:p>
        </p:txBody>
      </p:sp>
      <p:sp>
        <p:nvSpPr>
          <p:cNvPr id="6" name="Marcador de contenido 6"/>
          <p:cNvSpPr>
            <a:spLocks noGrp="1"/>
          </p:cNvSpPr>
          <p:nvPr>
            <p:ph idx="1"/>
          </p:nvPr>
        </p:nvSpPr>
        <p:spPr bwMode="auto">
          <a:xfrm>
            <a:off x="2893731" y="2492896"/>
            <a:ext cx="6766083" cy="32738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-MX" sz="1800" dirty="0"/>
              <a:t>Estructura inspirada en un modelo simplificado de las neuronas biológicas.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Se forma de un conjunto de elementos sencillos (neuronas) que tiene varias entradas y una salida.</a:t>
            </a:r>
          </a:p>
          <a:p>
            <a:endParaRPr lang="es-MX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Estos elementos se interconectan entre sí para formar redes (red neuronal).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Las RN se entrenan para aprender relaciones de entrada-salida mediante la presentación de ejemplos, modificando los pesos.</a:t>
            </a:r>
            <a:endParaRPr lang="es-ES_tradnl" altLang="es-ES_tradnl" sz="1800" dirty="0">
              <a:latin typeface="Montserrat SemiBold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3693193"/>
            <a:ext cx="2300288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6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 Título"/>
          <p:cNvSpPr>
            <a:spLocks noGrp="1"/>
          </p:cNvSpPr>
          <p:nvPr>
            <p:ph type="title"/>
          </p:nvPr>
        </p:nvSpPr>
        <p:spPr>
          <a:xfrm>
            <a:off x="609600" y="287339"/>
            <a:ext cx="10972800" cy="1143000"/>
          </a:xfrm>
        </p:spPr>
        <p:txBody>
          <a:bodyPr/>
          <a:lstStyle/>
          <a:p>
            <a:r>
              <a:rPr lang="es-MX" altLang="es-MX" dirty="0"/>
              <a:t>Neurona básica o perceptrón</a:t>
            </a:r>
            <a:endParaRPr lang="es-ES" altLang="es-MX" dirty="0"/>
          </a:p>
        </p:txBody>
      </p:sp>
      <p:pic>
        <p:nvPicPr>
          <p:cNvPr id="19459" name="2 Imagen" descr="cove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773239"/>
            <a:ext cx="7307262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460" name="1 Objeto"/>
          <p:cNvGraphicFramePr>
            <a:graphicFrameLocks noChangeAspect="1"/>
          </p:cNvGraphicFramePr>
          <p:nvPr/>
        </p:nvGraphicFramePr>
        <p:xfrm>
          <a:off x="2640014" y="5084764"/>
          <a:ext cx="2376487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876300" imgH="431800" progId="Equation.3">
                  <p:embed/>
                </p:oleObj>
              </mc:Choice>
              <mc:Fallback>
                <p:oleObj name="Ecuación" r:id="rId3" imgW="876300" imgH="431800" progId="Equation.3">
                  <p:embed/>
                  <p:pic>
                    <p:nvPicPr>
                      <p:cNvPr id="19460" name="1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4" y="5084764"/>
                        <a:ext cx="2376487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2 Objeto"/>
          <p:cNvGraphicFramePr>
            <a:graphicFrameLocks noChangeAspect="1"/>
          </p:cNvGraphicFramePr>
          <p:nvPr/>
        </p:nvGraphicFramePr>
        <p:xfrm>
          <a:off x="5448300" y="5084764"/>
          <a:ext cx="4319588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1625600" imgH="457200" progId="Equation.3">
                  <p:embed/>
                </p:oleObj>
              </mc:Choice>
              <mc:Fallback>
                <p:oleObj name="Ecuación" r:id="rId5" imgW="1625600" imgH="457200" progId="Equation.3">
                  <p:embed/>
                  <p:pic>
                    <p:nvPicPr>
                      <p:cNvPr id="19461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0" y="5084764"/>
                        <a:ext cx="4319588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D8D54BF-3945-74A0-95F4-97C9ABCD9377}"/>
              </a:ext>
            </a:extLst>
          </p:cNvPr>
          <p:cNvSpPr txBox="1"/>
          <p:nvPr/>
        </p:nvSpPr>
        <p:spPr>
          <a:xfrm>
            <a:off x="6468036" y="1276450"/>
            <a:ext cx="84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Umbral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3024C63-692B-70B0-15BA-408EA7261A9E}"/>
              </a:ext>
            </a:extLst>
          </p:cNvPr>
          <p:cNvCxnSpPr>
            <a:stCxn id="2" idx="2"/>
          </p:cNvCxnSpPr>
          <p:nvPr/>
        </p:nvCxnSpPr>
        <p:spPr>
          <a:xfrm flipH="1">
            <a:off x="6347012" y="1584227"/>
            <a:ext cx="544606" cy="111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72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5"/>
          <p:cNvSpPr>
            <a:spLocks noGrp="1"/>
          </p:cNvSpPr>
          <p:nvPr>
            <p:ph type="title"/>
          </p:nvPr>
        </p:nvSpPr>
        <p:spPr bwMode="auto">
          <a:xfrm>
            <a:off x="2689033" y="1477567"/>
            <a:ext cx="6152954" cy="4736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MX" dirty="0"/>
              <a:t>Funciones</a:t>
            </a:r>
            <a:endParaRPr lang="es-ES_tradnl" altLang="es-ES_tradnl" dirty="0">
              <a:latin typeface="Montserrat SemiBold" charset="0"/>
            </a:endParaRPr>
          </a:p>
        </p:txBody>
      </p:sp>
      <p:sp>
        <p:nvSpPr>
          <p:cNvPr id="5" name="Marcador de contenido 6"/>
          <p:cNvSpPr>
            <a:spLocks noGrp="1"/>
          </p:cNvSpPr>
          <p:nvPr>
            <p:ph idx="1"/>
          </p:nvPr>
        </p:nvSpPr>
        <p:spPr bwMode="auto">
          <a:xfrm>
            <a:off x="2795760" y="2392136"/>
            <a:ext cx="5487628" cy="2571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-MX" sz="1800" dirty="0"/>
              <a:t>• Funciones base (</a:t>
            </a:r>
            <a:r>
              <a:rPr lang="es-MX" sz="1800" i="1" dirty="0"/>
              <a:t>Input </a:t>
            </a:r>
            <a:r>
              <a:rPr lang="es-MX" sz="1800" i="1" dirty="0" err="1"/>
              <a:t>function</a:t>
            </a:r>
            <a:r>
              <a:rPr lang="es-MX" sz="1800" dirty="0"/>
              <a:t>)</a:t>
            </a:r>
          </a:p>
          <a:p>
            <a:endParaRPr lang="es-MX" sz="1800" dirty="0"/>
          </a:p>
          <a:p>
            <a:endParaRPr lang="es-MX" sz="1800" dirty="0"/>
          </a:p>
          <a:p>
            <a:r>
              <a:rPr lang="es-MX" sz="1800" dirty="0"/>
              <a:t>• Función de activación (</a:t>
            </a:r>
            <a:r>
              <a:rPr lang="es-MX" sz="1800" dirty="0" err="1"/>
              <a:t>Activation</a:t>
            </a:r>
            <a:r>
              <a:rPr lang="es-MX" sz="1800" dirty="0"/>
              <a:t> </a:t>
            </a:r>
            <a:r>
              <a:rPr lang="es-MX" sz="1800" dirty="0" err="1"/>
              <a:t>function</a:t>
            </a:r>
            <a:r>
              <a:rPr lang="es-MX" sz="1800" dirty="0"/>
              <a:t>)</a:t>
            </a:r>
          </a:p>
          <a:p>
            <a:endParaRPr lang="es-MX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903" y="2825324"/>
            <a:ext cx="1457325" cy="43576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F3E49BF-BE75-6138-D7E0-57A8C862C9ED}"/>
              </a:ext>
            </a:extLst>
          </p:cNvPr>
          <p:cNvSpPr txBox="1"/>
          <p:nvPr/>
        </p:nvSpPr>
        <p:spPr>
          <a:xfrm>
            <a:off x="3549370" y="4021408"/>
            <a:ext cx="2783541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rgbClr val="FFFF00"/>
                </a:solidFill>
              </a:rPr>
              <a:t>f(U): Si U&gt;umbral entonces 1 de lo contrario 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218335-CD2F-DB79-3F64-12F6C50D5A12}"/>
              </a:ext>
            </a:extLst>
          </p:cNvPr>
          <p:cNvSpPr txBox="1"/>
          <p:nvPr/>
        </p:nvSpPr>
        <p:spPr>
          <a:xfrm>
            <a:off x="6582008" y="4052185"/>
            <a:ext cx="145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Función umbral o función escalón</a:t>
            </a:r>
          </a:p>
        </p:txBody>
      </p:sp>
    </p:spTree>
    <p:extLst>
      <p:ext uri="{BB962C8B-B14F-4D97-AF65-F5344CB8AC3E}">
        <p14:creationId xmlns:p14="http://schemas.microsoft.com/office/powerpoint/2010/main" val="3428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FCE54D-593D-8396-C312-8E44F95A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53" y="1524069"/>
            <a:ext cx="7772400" cy="4509107"/>
          </a:xfrm>
          <a:prstGeom prst="rect">
            <a:avLst/>
          </a:prstGeom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623A1286-D95B-CE6D-133A-586BC3F0E109}"/>
              </a:ext>
            </a:extLst>
          </p:cNvPr>
          <p:cNvSpPr txBox="1">
            <a:spLocks/>
          </p:cNvSpPr>
          <p:nvPr/>
        </p:nvSpPr>
        <p:spPr>
          <a:xfrm>
            <a:off x="411480" y="598714"/>
            <a:ext cx="8994913" cy="111506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r>
              <a:rPr lang="es-MX" altLang="es-MX" sz="3600" dirty="0">
                <a:latin typeface="Montserrat" pitchFamily="2" charset="77"/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23409366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on" id="{DC090197-7E40-A143-A10A-754F9AB88130}" vid="{2F5A49D8-2FB5-454C-8E65-251540FBE0B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Presentacion</Template>
  <TotalTime>475</TotalTime>
  <Words>2047</Words>
  <Application>Microsoft Macintosh PowerPoint</Application>
  <PresentationFormat>Panorámica</PresentationFormat>
  <Paragraphs>482</Paragraphs>
  <Slides>45</Slides>
  <Notes>6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Montserrat</vt:lpstr>
      <vt:lpstr>Montserrat Medium</vt:lpstr>
      <vt:lpstr>Montserrat SemiBold</vt:lpstr>
      <vt:lpstr>Times New Roman</vt:lpstr>
      <vt:lpstr>Wingdings</vt:lpstr>
      <vt:lpstr>Tema de Office</vt:lpstr>
      <vt:lpstr>Ecuación</vt:lpstr>
      <vt:lpstr>Redes neuronales artificiales</vt:lpstr>
      <vt:lpstr>Introducción</vt:lpstr>
      <vt:lpstr>Redes neuronales de tipo biológico</vt:lpstr>
      <vt:lpstr>Introducción</vt:lpstr>
      <vt:lpstr>Introducción</vt:lpstr>
      <vt:lpstr>Redes NeuronalesArtificiales</vt:lpstr>
      <vt:lpstr>Neurona básica o perceptrón</vt:lpstr>
      <vt:lpstr>Funciones</vt:lpstr>
      <vt:lpstr>Presentación de PowerPoint</vt:lpstr>
      <vt:lpstr>Presentación de PowerPoint</vt:lpstr>
      <vt:lpstr>Perceptrones en red</vt:lpstr>
      <vt:lpstr>Redes Neuronales</vt:lpstr>
      <vt:lpstr>Funciones lógicas</vt:lpstr>
      <vt:lpstr>Funciones lógicas</vt:lpstr>
      <vt:lpstr>Ejercicio</vt:lpstr>
      <vt:lpstr>Separabilidad lineal</vt:lpstr>
      <vt:lpstr>Funciones de activación básicas</vt:lpstr>
      <vt:lpstr>Funciones de activación tradicionales vs las más usadas actualmente</vt:lpstr>
      <vt:lpstr>Fases de aplicación</vt:lpstr>
      <vt:lpstr>Fases de aplicación</vt:lpstr>
      <vt:lpstr>Aprendizaje</vt:lpstr>
      <vt:lpstr>Aspectos a considerar en el entrenamiento</vt:lpstr>
      <vt:lpstr>Red neuronal multicapa</vt:lpstr>
      <vt:lpstr>Red neuronal multicapa</vt:lpstr>
      <vt:lpstr>Red neuronal multicapa</vt:lpstr>
      <vt:lpstr>Tamaño de las redes</vt:lpstr>
      <vt:lpstr>Tamaño de las redes</vt:lpstr>
      <vt:lpstr>Ejemplo de cálculo de la salida de la red</vt:lpstr>
      <vt:lpstr>BP-Backpropagation</vt:lpstr>
      <vt:lpstr>Presentación de PowerPoint</vt:lpstr>
      <vt:lpstr>Backpropagation: Seudocódigo</vt:lpstr>
      <vt:lpstr>Algoritmo Backpropagation </vt:lpstr>
      <vt:lpstr>Un ejemplo</vt:lpstr>
      <vt:lpstr>Un ejemplo: Las muestras</vt:lpstr>
      <vt:lpstr>Perceptron multicapa (MLP) para el ejemplo del robot</vt:lpstr>
      <vt:lpstr>Un ejemplo: El resultado</vt:lpstr>
      <vt:lpstr>Diferentes arquitecturas de acuerdo al tipo de aprendizaje</vt:lpstr>
      <vt:lpstr>Diferentes arquitecturas de acuerdo al flujo de la información</vt:lpstr>
      <vt:lpstr>RNA's con conexiones hacia adelante</vt:lpstr>
      <vt:lpstr>Tipos de aplicaciones</vt:lpstr>
      <vt:lpstr>Tipos de aplicaciones</vt:lpstr>
      <vt:lpstr>Tipos de aplicaciones</vt:lpstr>
      <vt:lpstr>Ejemplos de aplicaciones</vt:lpstr>
      <vt:lpstr>Ejercicio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Nombe del curso</dc:title>
  <dc:creator>Joha Hernández</dc:creator>
  <cp:lastModifiedBy>Alberto Reyes Ballesteros</cp:lastModifiedBy>
  <cp:revision>40</cp:revision>
  <cp:lastPrinted>2021-01-14T00:51:47Z</cp:lastPrinted>
  <dcterms:created xsi:type="dcterms:W3CDTF">2021-02-10T23:13:09Z</dcterms:created>
  <dcterms:modified xsi:type="dcterms:W3CDTF">2023-10-18T05:43:48Z</dcterms:modified>
</cp:coreProperties>
</file>